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77"/>
  </p:notesMasterIdLst>
  <p:handoutMasterIdLst>
    <p:handoutMasterId r:id="rId78"/>
  </p:handoutMasterIdLst>
  <p:sldIdLst>
    <p:sldId id="403" r:id="rId2"/>
    <p:sldId id="404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327" r:id="rId17"/>
    <p:sldId id="328" r:id="rId18"/>
    <p:sldId id="359" r:id="rId19"/>
    <p:sldId id="360" r:id="rId20"/>
    <p:sldId id="361" r:id="rId21"/>
    <p:sldId id="362" r:id="rId22"/>
    <p:sldId id="329" r:id="rId23"/>
    <p:sldId id="330" r:id="rId24"/>
    <p:sldId id="331" r:id="rId25"/>
    <p:sldId id="333" r:id="rId26"/>
    <p:sldId id="332" r:id="rId27"/>
    <p:sldId id="334" r:id="rId28"/>
    <p:sldId id="337" r:id="rId29"/>
    <p:sldId id="340" r:id="rId30"/>
    <p:sldId id="335" r:id="rId31"/>
    <p:sldId id="336" r:id="rId32"/>
    <p:sldId id="341" r:id="rId33"/>
    <p:sldId id="338" r:id="rId34"/>
    <p:sldId id="339" r:id="rId35"/>
    <p:sldId id="343" r:id="rId36"/>
    <p:sldId id="344" r:id="rId37"/>
    <p:sldId id="345" r:id="rId38"/>
    <p:sldId id="346" r:id="rId39"/>
    <p:sldId id="347" r:id="rId40"/>
    <p:sldId id="348" r:id="rId41"/>
    <p:sldId id="350" r:id="rId42"/>
    <p:sldId id="349" r:id="rId43"/>
    <p:sldId id="378" r:id="rId44"/>
    <p:sldId id="379" r:id="rId45"/>
    <p:sldId id="351" r:id="rId46"/>
    <p:sldId id="352" r:id="rId47"/>
    <p:sldId id="354" r:id="rId48"/>
    <p:sldId id="355" r:id="rId49"/>
    <p:sldId id="363" r:id="rId50"/>
    <p:sldId id="356" r:id="rId51"/>
    <p:sldId id="353" r:id="rId52"/>
    <p:sldId id="364" r:id="rId53"/>
    <p:sldId id="357" r:id="rId54"/>
    <p:sldId id="358" r:id="rId55"/>
    <p:sldId id="365" r:id="rId56"/>
    <p:sldId id="366" r:id="rId57"/>
    <p:sldId id="367" r:id="rId58"/>
    <p:sldId id="368" r:id="rId59"/>
    <p:sldId id="376" r:id="rId60"/>
    <p:sldId id="370" r:id="rId61"/>
    <p:sldId id="371" r:id="rId62"/>
    <p:sldId id="372" r:id="rId63"/>
    <p:sldId id="380" r:id="rId64"/>
    <p:sldId id="373" r:id="rId65"/>
    <p:sldId id="381" r:id="rId66"/>
    <p:sldId id="374" r:id="rId67"/>
    <p:sldId id="382" r:id="rId68"/>
    <p:sldId id="375" r:id="rId69"/>
    <p:sldId id="383" r:id="rId70"/>
    <p:sldId id="384" r:id="rId71"/>
    <p:sldId id="385" r:id="rId72"/>
    <p:sldId id="377" r:id="rId73"/>
    <p:sldId id="386" r:id="rId74"/>
    <p:sldId id="369" r:id="rId75"/>
    <p:sldId id="402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46D"/>
    <a:srgbClr val="415783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0899" autoAdjust="0"/>
  </p:normalViewPr>
  <p:slideViewPr>
    <p:cSldViewPr>
      <p:cViewPr>
        <p:scale>
          <a:sx n="105" d="100"/>
          <a:sy n="105" d="100"/>
        </p:scale>
        <p:origin x="-192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2018-02-05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2018-02-05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re.split</a:t>
            </a:r>
            <a:r>
              <a:rPr lang="en-US" altLang="ko-KR" dirty="0" smtClean="0"/>
              <a:t>('[:]+','Apple Orange: grape Cherry')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re.spilt</a:t>
            </a:r>
            <a:r>
              <a:rPr lang="en-US" altLang="ko-KR" dirty="0" smtClean="0"/>
              <a:t>('[: ]+','Apple Orange: grape Cherry')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3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박희숙\Desktop\캡처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6280" b="89802"/>
          <a:stretch/>
        </p:blipFill>
        <p:spPr bwMode="auto">
          <a:xfrm rot="10800000">
            <a:off x="0" y="4464115"/>
            <a:ext cx="9144000" cy="23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 userDrawn="1"/>
        </p:nvSpPr>
        <p:spPr>
          <a:xfrm>
            <a:off x="0" y="-8316"/>
            <a:ext cx="9144000" cy="2897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466655" y="3311297"/>
            <a:ext cx="7335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/>
              <a:t>절제목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19293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/39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42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6FB4-1E37-4D80-B42C-3ADDCACFEB94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000FA-E3E0-4469-9958-E86A32253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623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2018-02-05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2" r:id="rId2"/>
    <p:sldLayoutId id="2147483681" r:id="rId3"/>
    <p:sldLayoutId id="2147483697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54B31612-4CA8-47E7-8800-393047C70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</a:p>
        </p:txBody>
      </p:sp>
    </p:spTree>
    <p:extLst>
      <p:ext uri="{BB962C8B-B14F-4D97-AF65-F5344CB8AC3E}">
        <p14:creationId xmlns:p14="http://schemas.microsoft.com/office/powerpoint/2010/main" val="180194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82AA08-DF3B-42D5-9E23-8EC5C63B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4F5B700-5174-4E69-8B04-FCFC8F82C2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0" y="594021"/>
            <a:ext cx="8963994" cy="566995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try~</a:t>
            </a:r>
            <a:r>
              <a:rPr lang="ko-KR" altLang="en-US" sz="2800" dirty="0"/>
              <a:t> </a:t>
            </a:r>
            <a:r>
              <a:rPr lang="en-US" altLang="ko-KR" sz="2800" dirty="0"/>
              <a:t>except~</a:t>
            </a:r>
            <a:r>
              <a:rPr lang="ko-KR" altLang="en-US" sz="2800" dirty="0"/>
              <a:t> </a:t>
            </a:r>
            <a:r>
              <a:rPr lang="en-US" altLang="ko-KR" sz="2800" dirty="0"/>
              <a:t>finally(</a:t>
            </a:r>
            <a:r>
              <a:rPr lang="ko-KR" altLang="en-US" sz="2800" dirty="0"/>
              <a:t>무조건 실행되는 구문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41A7B7F-CEE7-4A15-B1B4-AE24917EE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" y="1341933"/>
            <a:ext cx="9082589" cy="54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5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DF43567-562D-44E1-B22E-D505067C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지정 예외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FA6AF3-C5AD-46A4-8B03-3E913BC94BC9}"/>
              </a:ext>
            </a:extLst>
          </p:cNvPr>
          <p:cNvSpPr txBox="1"/>
          <p:nvPr/>
        </p:nvSpPr>
        <p:spPr>
          <a:xfrm>
            <a:off x="521550" y="818710"/>
            <a:ext cx="717055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문법</a:t>
            </a:r>
            <a:endParaRPr lang="en-US" altLang="ko-KR" sz="2800" dirty="0"/>
          </a:p>
          <a:p>
            <a:r>
              <a:rPr lang="en-US" altLang="ko-KR" sz="2800" dirty="0"/>
              <a:t>raise </a:t>
            </a:r>
            <a:r>
              <a:rPr lang="ko-KR" altLang="en-US" sz="2800" dirty="0"/>
              <a:t>에러 종류</a:t>
            </a:r>
            <a:r>
              <a:rPr lang="en-US" altLang="ko-KR" sz="2800" dirty="0"/>
              <a:t>(</a:t>
            </a:r>
            <a:r>
              <a:rPr lang="ko-KR" altLang="en-US" sz="2800" dirty="0"/>
              <a:t>에러 발생시 나타낼 텍스트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B854DB-AA25-4C08-B8D3-87E52E21C822}"/>
              </a:ext>
            </a:extLst>
          </p:cNvPr>
          <p:cNvSpPr txBox="1"/>
          <p:nvPr/>
        </p:nvSpPr>
        <p:spPr>
          <a:xfrm>
            <a:off x="521550" y="2081121"/>
            <a:ext cx="6326475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예</a:t>
            </a:r>
            <a:endParaRPr lang="en-US" altLang="ko-KR" sz="2800" dirty="0"/>
          </a:p>
          <a:p>
            <a:r>
              <a:rPr lang="en-US" altLang="ko-KR" sz="2800" dirty="0"/>
              <a:t>raise </a:t>
            </a:r>
            <a:r>
              <a:rPr lang="en-US" altLang="ko-KR" sz="2800" dirty="0" err="1"/>
              <a:t>ValueError</a:t>
            </a:r>
            <a:r>
              <a:rPr lang="en-US" altLang="ko-KR" sz="2800" dirty="0"/>
              <a:t>(“</a:t>
            </a:r>
            <a:r>
              <a:rPr lang="ko-KR" altLang="en-US" sz="2800" dirty="0"/>
              <a:t>값에 대한 에러예요“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764A92B-9B06-4F8B-B6C4-21BF0B4B7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4" y="3429000"/>
            <a:ext cx="8792511" cy="234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1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7EC2D7-63FF-4AF7-BBDF-C0447CDF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지정 예외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1E7834AF-5EC2-400B-932A-AD6838D76E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" y="863714"/>
            <a:ext cx="8964613" cy="4905545"/>
          </a:xfrm>
        </p:spPr>
      </p:pic>
    </p:spTree>
    <p:extLst>
      <p:ext uri="{BB962C8B-B14F-4D97-AF65-F5344CB8AC3E}">
        <p14:creationId xmlns:p14="http://schemas.microsoft.com/office/powerpoint/2010/main" val="266952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42D1141-1794-46E0-9C6D-CBED1D38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에러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2CBC7E3-8F1D-4035-9E22-B9833A0DDA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/>
              <a:t>KeyError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6C24ACA-9DD9-4FF3-B94C-685A637A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3825"/>
            <a:ext cx="9144000" cy="36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0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FCC73F-9909-4481-89F3-232360E0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에러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7171884-4334-4C29-9B23-21D75ECFEB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/>
              <a:t>ZeroDivisionsError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2E75F3F-B01C-46F5-8E8A-899FF381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92" y="1760909"/>
            <a:ext cx="9144000" cy="33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1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744D40-43CA-4B4C-94CE-A5CB73C3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에러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A69F81E-DD40-4C3C-BA97-1B74441601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/>
              <a:t>FileNotFoundError</a:t>
            </a:r>
            <a:r>
              <a:rPr lang="en-US" altLang="ko-KR" sz="2400" dirty="0"/>
              <a:t> – </a:t>
            </a:r>
            <a:r>
              <a:rPr lang="ko-KR" altLang="en-US" sz="2400" dirty="0"/>
              <a:t>찾으려고 하는 파일을 찾을 수 없을 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9915388-330C-4662-ACF5-77002A376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3814"/>
            <a:ext cx="9144000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44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7A8D1502-1880-4C60-8604-D14963D5D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88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0F6777-9F0A-42E4-9FB5-7616DEF5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1B5F9C5-9616-414C-8399-72A9286DFC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3200" b="0" dirty="0"/>
              <a:t>정규 식 이란</a:t>
            </a:r>
            <a:r>
              <a:rPr lang="en-US" altLang="ko-KR" sz="3200" dirty="0"/>
              <a:t>?</a:t>
            </a:r>
          </a:p>
          <a:p>
            <a:pPr lvl="1"/>
            <a:r>
              <a:rPr lang="ko-KR" altLang="en-US" sz="2400" b="0" dirty="0"/>
              <a:t>문자열 검색</a:t>
            </a:r>
          </a:p>
          <a:p>
            <a:pPr lvl="2"/>
            <a:r>
              <a:rPr lang="ko-KR" altLang="en-US" sz="2000" b="0" dirty="0"/>
              <a:t>다음 문자열에서 정수 </a:t>
            </a:r>
            <a:r>
              <a:rPr lang="ko-KR" altLang="en-US" sz="2000" b="0" dirty="0" err="1"/>
              <a:t>정수</a:t>
            </a:r>
            <a:r>
              <a:rPr lang="en-US" altLang="ko-KR" sz="2000" dirty="0"/>
              <a:t>/</a:t>
            </a:r>
            <a:r>
              <a:rPr lang="ko-KR" altLang="en-US" sz="2000" b="0" dirty="0"/>
              <a:t>실수를 표현하는 단어만 추출하라</a:t>
            </a:r>
          </a:p>
          <a:p>
            <a:pPr lvl="3"/>
            <a:r>
              <a:rPr lang="en-US" altLang="ko-KR" sz="1800" dirty="0"/>
              <a:t>‘ 876 876time a123 3 1.234 .567 892. a.b123 time b123’</a:t>
            </a:r>
          </a:p>
          <a:p>
            <a:r>
              <a:rPr lang="ko-KR" altLang="en-US" sz="3200" b="0" dirty="0"/>
              <a:t>정규 식</a:t>
            </a:r>
            <a:r>
              <a:rPr lang="en-US" altLang="ko-KR" sz="3200" dirty="0"/>
              <a:t>(Regular Expression) </a:t>
            </a:r>
            <a:r>
              <a:rPr lang="ko-KR" altLang="en-US" sz="3200" b="0" dirty="0"/>
              <a:t>이란</a:t>
            </a:r>
            <a:r>
              <a:rPr lang="en-US" altLang="ko-KR" sz="3200" dirty="0"/>
              <a:t>?</a:t>
            </a:r>
          </a:p>
          <a:p>
            <a:pPr lvl="1"/>
            <a:r>
              <a:rPr lang="ko-KR" altLang="en-US" sz="2400" b="0" dirty="0"/>
              <a:t>문자열 패턴의 검색</a:t>
            </a:r>
            <a:r>
              <a:rPr lang="en-US" altLang="ko-KR" sz="2400" dirty="0"/>
              <a:t> , </a:t>
            </a:r>
            <a:r>
              <a:rPr lang="ko-KR" altLang="en-US" sz="2400" b="0" dirty="0"/>
              <a:t>추출</a:t>
            </a:r>
            <a:r>
              <a:rPr lang="en-US" altLang="ko-KR" sz="2400" dirty="0"/>
              <a:t>, </a:t>
            </a:r>
            <a:r>
              <a:rPr lang="ko-KR" altLang="en-US" sz="2400" b="0" dirty="0"/>
              <a:t>대치 규칙을 정의</a:t>
            </a:r>
          </a:p>
          <a:p>
            <a:pPr lvl="1"/>
            <a:r>
              <a:rPr lang="ko-KR" altLang="en-US" sz="2400" b="0" dirty="0" err="1"/>
              <a:t>파이썬</a:t>
            </a:r>
            <a:r>
              <a:rPr lang="ko-KR" altLang="en-US" sz="2400" b="0" dirty="0"/>
              <a:t> 정규 식 모듈 </a:t>
            </a:r>
            <a:r>
              <a:rPr lang="en-US" altLang="ko-KR" sz="2400" dirty="0"/>
              <a:t>- re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9947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정규표현식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/>
              <a:t>: </a:t>
            </a:r>
            <a:r>
              <a:rPr lang="ko-KR" altLang="en-US" sz="2400"/>
              <a:t>정규표현식</a:t>
            </a:r>
            <a:r>
              <a:rPr lang="en-US" altLang="ko-KR" sz="2400"/>
              <a:t>(Regular Expressions)</a:t>
            </a:r>
            <a:r>
              <a:rPr lang="ko-KR" altLang="en-US" sz="2400"/>
              <a:t>은 고수준의 문자열 처리를 위해 사용되는 기법으로 파이썬만의 고유 문법이 아니라 문자열을 처리하는 모든곳에서 사용되는 기술을 말한다</a:t>
            </a:r>
            <a:r>
              <a:rPr lang="en-US" altLang="ko-KR" sz="2400"/>
              <a:t>. </a:t>
            </a:r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r>
              <a:rPr lang="en-US" altLang="ko-KR" sz="2400"/>
              <a:t>※ </a:t>
            </a:r>
            <a:r>
              <a:rPr lang="ko-KR" altLang="en-US" sz="2400"/>
              <a:t>정규표현식은 줄여서 간단히 </a:t>
            </a:r>
            <a:r>
              <a:rPr lang="en-US" altLang="ko-KR" sz="2400"/>
              <a:t>"</a:t>
            </a:r>
            <a:r>
              <a:rPr lang="ko-KR" altLang="en-US" sz="2400"/>
              <a:t>정규식</a:t>
            </a:r>
            <a:r>
              <a:rPr lang="en-US" altLang="ko-KR" sz="2400"/>
              <a:t>"</a:t>
            </a:r>
            <a:r>
              <a:rPr lang="ko-KR" altLang="en-US" sz="2400"/>
              <a:t>이라고도 말한다</a:t>
            </a:r>
            <a:r>
              <a:rPr lang="en-US" altLang="ko-KR" sz="2400"/>
              <a:t>.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129192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정규표현식은 왜 필요한가</a:t>
            </a:r>
            <a:r>
              <a:rPr lang="en-US" altLang="ko-KR" b="1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주민번호를 포함하고 있는 텍스트가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이 텍스트에 포함된 모든 주민번호의 뒷자리를 * 문자로 변경하시오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정규식을 사용하지 않는다면 아마도 다음과 같은 순서로 프로그램을 작성해야 할 것이다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텍스트를 </a:t>
            </a:r>
            <a:r>
              <a:rPr lang="en-US" altLang="ko-KR" sz="2400" dirty="0"/>
              <a:t>whitespace</a:t>
            </a:r>
            <a:r>
              <a:rPr lang="ko-KR" altLang="en-US" sz="2400" dirty="0"/>
              <a:t>로 </a:t>
            </a:r>
            <a:r>
              <a:rPr lang="en-US" altLang="ko-KR" sz="2400" dirty="0"/>
              <a:t>split 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2. split </a:t>
            </a:r>
            <a:r>
              <a:rPr lang="ko-KR" altLang="en-US" sz="2400" dirty="0"/>
              <a:t>된 단어들이 주민번호 형식인지 조사한다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단어가 주민번호라면 주민번호 뒷부분을 </a:t>
            </a:r>
            <a:r>
              <a:rPr lang="en-US" altLang="ko-KR" sz="2400" dirty="0"/>
              <a:t>"*"</a:t>
            </a:r>
            <a:r>
              <a:rPr lang="ko-KR" altLang="en-US" sz="2400" dirty="0"/>
              <a:t>로 변환한다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4. split </a:t>
            </a:r>
            <a:r>
              <a:rPr lang="ko-KR" altLang="en-US" sz="2400" dirty="0"/>
              <a:t>된 단어들을 재 조립한다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217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11D78F-58F0-4AC6-AD00-A855DF98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5C1788-9216-4A59-9859-8601E2A5B3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594021"/>
            <a:ext cx="8963994" cy="56699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/>
              <a:t>에러가 발생 했을 경우 방향을 지정 해 주는 것</a:t>
            </a:r>
            <a:endParaRPr lang="en-US" altLang="ko-KR" sz="2800" dirty="0"/>
          </a:p>
          <a:p>
            <a:pPr lvl="1">
              <a:lnSpc>
                <a:spcPct val="100000"/>
              </a:lnSpc>
            </a:pPr>
            <a:r>
              <a:rPr lang="en-US" altLang="ko-KR" sz="2400" dirty="0"/>
              <a:t>ex) </a:t>
            </a:r>
          </a:p>
          <a:p>
            <a:pPr lvl="2">
              <a:lnSpc>
                <a:spcPct val="100000"/>
              </a:lnSpc>
            </a:pPr>
            <a:r>
              <a:rPr lang="ko-KR" altLang="en-US" sz="2000" dirty="0"/>
              <a:t>사용자에게 </a:t>
            </a:r>
            <a:r>
              <a:rPr lang="en-US" altLang="ko-KR" sz="2000" dirty="0"/>
              <a:t>1-4</a:t>
            </a:r>
            <a:r>
              <a:rPr lang="ko-KR" altLang="en-US" sz="2000" dirty="0"/>
              <a:t>까지 숫자를 입력하라고 메시지를 보냈는데 </a:t>
            </a:r>
            <a:r>
              <a:rPr lang="en-US" altLang="ko-KR" sz="2000" dirty="0"/>
              <a:t>5</a:t>
            </a:r>
            <a:r>
              <a:rPr lang="ko-KR" altLang="en-US" sz="2000" dirty="0"/>
              <a:t>를 입력하는 경우</a:t>
            </a:r>
            <a:endParaRPr lang="en-US" altLang="ko-KR" sz="2000" dirty="0"/>
          </a:p>
          <a:p>
            <a:pPr lvl="2">
              <a:lnSpc>
                <a:spcPct val="100000"/>
              </a:lnSpc>
            </a:pPr>
            <a:r>
              <a:rPr lang="en-US" altLang="ko-KR" sz="2000" dirty="0"/>
              <a:t>y, n</a:t>
            </a:r>
            <a:r>
              <a:rPr lang="ko-KR" altLang="en-US" sz="2000" dirty="0"/>
              <a:t>을 입력 유도 했는데 </a:t>
            </a:r>
            <a:r>
              <a:rPr lang="en-US" altLang="ko-KR" sz="2000" dirty="0"/>
              <a:t>yes</a:t>
            </a:r>
            <a:r>
              <a:rPr lang="ko-KR" altLang="en-US" sz="2000" dirty="0"/>
              <a:t>를 입력한 경우 </a:t>
            </a:r>
            <a:endParaRPr lang="en-US" altLang="ko-KR" sz="2000" dirty="0"/>
          </a:p>
          <a:p>
            <a:pPr lvl="2">
              <a:lnSpc>
                <a:spcPct val="100000"/>
              </a:lnSpc>
            </a:pPr>
            <a:r>
              <a:rPr lang="ko-KR" altLang="en-US" sz="2000" dirty="0"/>
              <a:t>오타가 아닌 논리적인 에러를 처리하는 방법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47348F2-A1BE-45DF-889F-EB9C96F20D4D}"/>
              </a:ext>
            </a:extLst>
          </p:cNvPr>
          <p:cNvSpPr txBox="1"/>
          <p:nvPr/>
        </p:nvSpPr>
        <p:spPr>
          <a:xfrm>
            <a:off x="611560" y="3068960"/>
            <a:ext cx="4330032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93662" indent="0">
              <a:buNone/>
            </a:pPr>
            <a:r>
              <a:rPr lang="en-US" altLang="ko-KR" sz="2600"/>
              <a:t>try :</a:t>
            </a:r>
          </a:p>
          <a:p>
            <a:pPr lvl="1"/>
            <a:r>
              <a:rPr lang="ko-KR" altLang="en-US" sz="2200"/>
              <a:t>에러가 발생할 문장</a:t>
            </a:r>
            <a:endParaRPr lang="en-US" altLang="ko-KR" sz="2200"/>
          </a:p>
          <a:p>
            <a:pPr marL="93662" indent="0">
              <a:buNone/>
            </a:pPr>
            <a:r>
              <a:rPr lang="en-US" altLang="ko-KR" sz="2600"/>
              <a:t>except</a:t>
            </a:r>
            <a:r>
              <a:rPr lang="ko-KR" altLang="en-US" sz="2600"/>
              <a:t> 예외처리 종류 </a:t>
            </a:r>
            <a:r>
              <a:rPr lang="en-US" altLang="ko-KR" sz="2600"/>
              <a:t>:</a:t>
            </a:r>
          </a:p>
          <a:p>
            <a:pPr lvl="1"/>
            <a:r>
              <a:rPr lang="ko-KR" altLang="en-US" sz="2200"/>
              <a:t>에러가 발생하면 실행할 문장</a:t>
            </a:r>
            <a:endParaRPr lang="ko-KR" alt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9D7EAFE-CB14-445C-B5B8-F72A4F33399E}"/>
              </a:ext>
            </a:extLst>
          </p:cNvPr>
          <p:cNvSpPr txBox="1"/>
          <p:nvPr/>
        </p:nvSpPr>
        <p:spPr>
          <a:xfrm>
            <a:off x="611560" y="4777934"/>
            <a:ext cx="5475986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93662" indent="0">
              <a:buNone/>
            </a:pPr>
            <a:r>
              <a:rPr lang="en-US" altLang="ko-KR" sz="2600" dirty="0"/>
              <a:t>try :</a:t>
            </a:r>
          </a:p>
          <a:p>
            <a:pPr lvl="1"/>
            <a:r>
              <a:rPr lang="en-US" altLang="ko-KR" sz="2200" dirty="0" err="1"/>
              <a:t>num</a:t>
            </a:r>
            <a:r>
              <a:rPr lang="ko-KR" altLang="en-US" sz="2200" dirty="0"/>
              <a:t> </a:t>
            </a:r>
            <a:r>
              <a:rPr lang="en-US" altLang="ko-KR" sz="2200" dirty="0"/>
              <a:t>=</a:t>
            </a:r>
            <a:r>
              <a:rPr lang="ko-KR" altLang="en-US" sz="2200" dirty="0"/>
              <a:t> </a:t>
            </a:r>
            <a:r>
              <a:rPr lang="en-US" altLang="ko-KR" sz="2200" dirty="0" err="1"/>
              <a:t>int</a:t>
            </a:r>
            <a:r>
              <a:rPr lang="en-US" altLang="ko-KR" sz="2200" dirty="0"/>
              <a:t>(input(“</a:t>
            </a:r>
            <a:r>
              <a:rPr lang="ko-KR" altLang="en-US" sz="2200" dirty="0"/>
              <a:t>숫자를 입력하세요</a:t>
            </a:r>
            <a:r>
              <a:rPr lang="en-US" altLang="ko-KR" sz="2200" dirty="0"/>
              <a:t>.”)</a:t>
            </a:r>
          </a:p>
          <a:p>
            <a:r>
              <a:rPr lang="en-US" altLang="ko-KR" sz="2600" dirty="0"/>
              <a:t>except</a:t>
            </a:r>
            <a:r>
              <a:rPr lang="ko-KR" altLang="en-US" sz="2600" dirty="0"/>
              <a:t> </a:t>
            </a:r>
            <a:r>
              <a:rPr lang="en-US" altLang="ko-KR" sz="2600" dirty="0" err="1"/>
              <a:t>ValueError</a:t>
            </a:r>
            <a:r>
              <a:rPr lang="en-US" altLang="ko-KR" sz="2600" dirty="0"/>
              <a:t>:</a:t>
            </a:r>
          </a:p>
          <a:p>
            <a:pPr lvl="1"/>
            <a:r>
              <a:rPr lang="en-US" altLang="ko-KR" sz="2200" dirty="0"/>
              <a:t>print(“</a:t>
            </a:r>
            <a:r>
              <a:rPr lang="ko-KR" altLang="en-US" sz="2200" dirty="0"/>
              <a:t>숫자가 아닙니다“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204674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구현 코드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9"/>
            <a:ext cx="8280920" cy="48245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0472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만약 정규식을 사용한다면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6760438" cy="22795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47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CA345E-99CA-452A-BE46-561DFD1A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20E1C9B9-DBCC-4ED4-857D-AF2609A5F97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66555" y="863715"/>
            <a:ext cx="6300700" cy="6750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AC29E02-AB16-4C18-A50F-5C16D38C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20" y="2528900"/>
            <a:ext cx="8325925" cy="3190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525FB5A-E3AC-4F17-9885-A6A670F19516}"/>
              </a:ext>
            </a:extLst>
          </p:cNvPr>
          <p:cNvSpPr txBox="1"/>
          <p:nvPr/>
        </p:nvSpPr>
        <p:spPr>
          <a:xfrm>
            <a:off x="701570" y="1898830"/>
            <a:ext cx="5857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정규식</a:t>
            </a:r>
            <a:r>
              <a:rPr lang="ko-KR" altLang="en-US" sz="2400" dirty="0"/>
              <a:t> 이용 예</a:t>
            </a:r>
            <a:r>
              <a:rPr lang="en-US" altLang="ko-KR" sz="2400" dirty="0"/>
              <a:t>) </a:t>
            </a:r>
            <a:r>
              <a:rPr lang="ko-KR" altLang="en-US" sz="2400" dirty="0"/>
              <a:t>경로만 추출하고자 할 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09218CB-7E7A-48E6-A50D-7507F788A370}"/>
              </a:ext>
            </a:extLst>
          </p:cNvPr>
          <p:cNvSpPr/>
          <p:nvPr/>
        </p:nvSpPr>
        <p:spPr>
          <a:xfrm>
            <a:off x="1466656" y="886217"/>
            <a:ext cx="2340260" cy="630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174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7882E90-A006-453D-BF0A-5519092B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정규식</a:t>
            </a:r>
            <a:r>
              <a:rPr lang="ko-KR" altLang="en-US" dirty="0"/>
              <a:t> 기호 </a:t>
            </a:r>
            <a:r>
              <a:rPr lang="en-US" altLang="ko-KR" dirty="0"/>
              <a:t>-</a:t>
            </a:r>
            <a:r>
              <a:rPr lang="ko-KR" altLang="en-US" b="0" dirty="0"/>
              <a:t>메타 문자 </a:t>
            </a:r>
            <a:r>
              <a:rPr lang="ko-KR" altLang="en-US" sz="2000" b="0" dirty="0"/>
              <a:t>교재 </a:t>
            </a:r>
            <a:r>
              <a:rPr lang="en-US" altLang="ko-KR" sz="2000" b="0" dirty="0"/>
              <a:t>pp176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E5AB654-5949-4659-B3FF-C83795A1E7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15" y="513406"/>
            <a:ext cx="8963994" cy="5669958"/>
          </a:xfrm>
        </p:spPr>
        <p:txBody>
          <a:bodyPr>
            <a:normAutofit/>
          </a:bodyPr>
          <a:lstStyle/>
          <a:p>
            <a:r>
              <a:rPr lang="ko-KR" altLang="en-US" sz="2400" b="0" dirty="0"/>
              <a:t>메타 </a:t>
            </a:r>
            <a:r>
              <a:rPr lang="en-US" altLang="ko-KR" sz="2400" b="0" dirty="0"/>
              <a:t>(</a:t>
            </a:r>
            <a:r>
              <a:rPr lang="en-US" altLang="ko-KR" sz="2400" dirty="0"/>
              <a:t>meta) </a:t>
            </a:r>
            <a:r>
              <a:rPr lang="ko-KR" altLang="en-US" sz="2400" b="0" dirty="0"/>
              <a:t>문자</a:t>
            </a:r>
            <a:endParaRPr lang="en-US" altLang="ko-KR" sz="2400" b="0" dirty="0"/>
          </a:p>
          <a:p>
            <a:pPr lvl="1"/>
            <a:r>
              <a:rPr lang="ko-KR" altLang="en-US" sz="1800" dirty="0"/>
              <a:t>문자 자체보다 문자 패턴을 기술하기 위한 제어문자 </a:t>
            </a:r>
            <a:endParaRPr lang="ko-KR" altLang="en-US" sz="1200" dirty="0"/>
          </a:p>
          <a:p>
            <a:r>
              <a:rPr lang="ko-KR" altLang="en-US" sz="2400" b="0" dirty="0"/>
              <a:t>반복 메타 문자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2EAF92C-7457-45B4-BCEB-BFA5ED17B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65" y="2078849"/>
            <a:ext cx="7989670" cy="395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03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A33FD8-F037-4F6E-B903-F007D05A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정규식</a:t>
            </a:r>
            <a:r>
              <a:rPr lang="ko-KR" altLang="en-US" dirty="0"/>
              <a:t> 기호 </a:t>
            </a:r>
            <a:r>
              <a:rPr lang="en-US" altLang="ko-KR" dirty="0"/>
              <a:t>– </a:t>
            </a:r>
            <a:r>
              <a:rPr lang="ko-KR" altLang="en-US" dirty="0"/>
              <a:t>메타 문자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8715F037-4B4F-4B71-87A9-A2F5267BADB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0611" y="1268760"/>
            <a:ext cx="8082778" cy="4545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7BC17C1-3219-4CE4-A8B1-FE3331533128}"/>
              </a:ext>
            </a:extLst>
          </p:cNvPr>
          <p:cNvSpPr txBox="1"/>
          <p:nvPr/>
        </p:nvSpPr>
        <p:spPr>
          <a:xfrm>
            <a:off x="533867" y="801415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매칭 메타 문자</a:t>
            </a:r>
          </a:p>
        </p:txBody>
      </p:sp>
    </p:spTree>
    <p:extLst>
      <p:ext uri="{BB962C8B-B14F-4D97-AF65-F5344CB8AC3E}">
        <p14:creationId xmlns:p14="http://schemas.microsoft.com/office/powerpoint/2010/main" val="305940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ADC18C-3F51-45F2-B825-9D10763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정규식</a:t>
            </a:r>
            <a:r>
              <a:rPr lang="ko-KR" altLang="en-US" dirty="0"/>
              <a:t> 기호 </a:t>
            </a:r>
            <a:r>
              <a:rPr lang="en-US" altLang="ko-KR" dirty="0"/>
              <a:t>- </a:t>
            </a:r>
            <a:r>
              <a:rPr lang="ko-KR" altLang="en-US" dirty="0"/>
              <a:t>메타문자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6B9DF42-2635-48CD-9FD7-B48526DAC9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메타문자 옵션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AC633406-CD48-4D90-9610-876491682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29697"/>
              </p:ext>
            </p:extLst>
          </p:nvPr>
        </p:nvGraphicFramePr>
        <p:xfrm>
          <a:off x="377262" y="1502312"/>
          <a:ext cx="8650233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2953">
                  <a:extLst>
                    <a:ext uri="{9D8B030D-6E8A-4147-A177-3AD203B41FA5}">
                      <a16:colId xmlns="" xmlns:a16="http://schemas.microsoft.com/office/drawing/2014/main" val="847400192"/>
                    </a:ext>
                  </a:extLst>
                </a:gridCol>
                <a:gridCol w="6387280">
                  <a:extLst>
                    <a:ext uri="{9D8B030D-6E8A-4147-A177-3AD203B41FA5}">
                      <a16:colId xmlns="" xmlns:a16="http://schemas.microsoft.com/office/drawing/2014/main" val="469025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메타문자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의미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81835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[</a:t>
                      </a:r>
                      <a:r>
                        <a:rPr lang="ko-KR" altLang="en-US" sz="2400" dirty="0"/>
                        <a:t>문자</a:t>
                      </a:r>
                      <a:r>
                        <a:rPr lang="en-US" altLang="ko-KR" sz="2400" dirty="0"/>
                        <a:t>1,</a:t>
                      </a:r>
                      <a:r>
                        <a:rPr lang="ko-KR" altLang="en-US" sz="2400" dirty="0"/>
                        <a:t>문자</a:t>
                      </a:r>
                      <a:r>
                        <a:rPr lang="en-US" altLang="ko-KR" sz="2400" dirty="0"/>
                        <a:t>2..]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/>
                        <a:t>대괄호 안에 있는 문자들이 존재하는지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9914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[^ ]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/>
                        <a:t>^</a:t>
                      </a:r>
                      <a:r>
                        <a:rPr lang="ko-KR" altLang="en-US" sz="2400" dirty="0"/>
                        <a:t>기호 바로 뒤에 문자가 존재하지 않음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제외</a:t>
                      </a:r>
                      <a:r>
                        <a:rPr lang="en-US" altLang="ko-KR" sz="2400" dirty="0"/>
                        <a:t>)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889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[:alpha:]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/>
                        <a:t>알파벳만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857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[:</a:t>
                      </a:r>
                      <a:r>
                        <a:rPr lang="en-US" altLang="ko-KR" sz="2400" dirty="0" err="1"/>
                        <a:t>alnum</a:t>
                      </a:r>
                      <a:r>
                        <a:rPr lang="en-US" altLang="ko-KR" sz="2400" dirty="0"/>
                        <a:t>:]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/>
                        <a:t>알파벳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숫자만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0965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[:digit:]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/>
                        <a:t>숫자만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943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[:upper:]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/>
                        <a:t>대문자만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769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319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AC96C14-04E4-4C7A-9971-BC71601E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정규 표현식 </a:t>
            </a:r>
            <a:r>
              <a:rPr lang="en-US" altLang="ko-KR" dirty="0"/>
              <a:t>– </a:t>
            </a:r>
            <a:r>
              <a:rPr lang="ko-KR" altLang="en-US" dirty="0"/>
              <a:t>메타문자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7AF219C-3A1E-4DFA-AF81-0320601B1174}"/>
              </a:ext>
            </a:extLst>
          </p:cNvPr>
          <p:cNvSpPr/>
          <p:nvPr/>
        </p:nvSpPr>
        <p:spPr>
          <a:xfrm>
            <a:off x="514974" y="842364"/>
            <a:ext cx="2448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이스케이프 기호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="" xmlns:a16="http://schemas.microsoft.com/office/drawing/2014/main" id="{E62FAFBB-764A-4534-B132-72CA44463A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01570" y="1304029"/>
            <a:ext cx="8075873" cy="45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77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94E955-E8F1-45BA-9E5D-D2DE4E13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 </a:t>
            </a:r>
            <a:r>
              <a:rPr lang="ko-KR" altLang="en-US" dirty="0"/>
              <a:t>모듈 사용방법 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D38981E1-E6E0-4AC1-B8D2-E49CBBDEB8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773705"/>
            <a:ext cx="8258175" cy="4590510"/>
          </a:xfr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3A03154-8CF3-4D5B-8507-643FC9FCFD03}"/>
              </a:ext>
            </a:extLst>
          </p:cNvPr>
          <p:cNvSpPr/>
          <p:nvPr/>
        </p:nvSpPr>
        <p:spPr>
          <a:xfrm>
            <a:off x="521550" y="2123855"/>
            <a:ext cx="7470830" cy="2430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D652583-C048-407B-84AE-338840877B35}"/>
              </a:ext>
            </a:extLst>
          </p:cNvPr>
          <p:cNvSpPr txBox="1"/>
          <p:nvPr/>
        </p:nvSpPr>
        <p:spPr>
          <a:xfrm>
            <a:off x="6732190" y="1754523"/>
            <a:ext cx="13388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교재 </a:t>
            </a:r>
            <a:r>
              <a:rPr lang="en-US" altLang="ko-KR" dirty="0"/>
              <a:t>177</a:t>
            </a:r>
            <a:r>
              <a:rPr lang="ko-KR" altLang="en-US" dirty="0"/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2350043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16F922-9624-42B2-98BB-842F750E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619F98BB-0D05-4E7D-9F46-EE60D91C3CF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638690"/>
            <a:ext cx="8258175" cy="5625625"/>
          </a:xfrm>
        </p:spPr>
      </p:pic>
    </p:spTree>
    <p:extLst>
      <p:ext uri="{BB962C8B-B14F-4D97-AF65-F5344CB8AC3E}">
        <p14:creationId xmlns:p14="http://schemas.microsoft.com/office/powerpoint/2010/main" val="2814416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8A96E6F-1BFE-4F5A-B441-0A0F43AD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 </a:t>
            </a:r>
            <a:r>
              <a:rPr lang="ko-KR" altLang="en-US" dirty="0"/>
              <a:t>모듈 사용방법 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ED78AA48-82E6-4369-B47C-4F305F700DE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1493785"/>
            <a:ext cx="8258175" cy="4455495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D6756D6-0C5F-41A4-B98A-5CAA07ECD88F}"/>
              </a:ext>
            </a:extLst>
          </p:cNvPr>
          <p:cNvSpPr txBox="1"/>
          <p:nvPr/>
        </p:nvSpPr>
        <p:spPr>
          <a:xfrm>
            <a:off x="566555" y="90872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/>
              <a:t>교재 </a:t>
            </a:r>
            <a:r>
              <a:rPr lang="en-US" altLang="ko-KR" sz="2000" dirty="0"/>
              <a:t>179</a:t>
            </a:r>
            <a:r>
              <a:rPr lang="ko-KR" altLang="en-US" sz="2000" dirty="0"/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366974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6020B69-1E56-49A6-A22F-4F61D327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</a:t>
            </a:r>
            <a:r>
              <a:rPr lang="en-US" altLang="ko-KR" dirty="0"/>
              <a:t>(</a:t>
            </a:r>
            <a:r>
              <a:rPr lang="ko-KR" altLang="en-US" dirty="0"/>
              <a:t>입력 값 오류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53CDB2A3-F95C-445A-ADC1-CFDE087D86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" y="1493785"/>
            <a:ext cx="8964613" cy="4680520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D778A6D-0804-42FB-9E66-EC7824B75D2D}"/>
              </a:ext>
            </a:extLst>
          </p:cNvPr>
          <p:cNvSpPr txBox="1"/>
          <p:nvPr/>
        </p:nvSpPr>
        <p:spPr>
          <a:xfrm>
            <a:off x="109338" y="830826"/>
            <a:ext cx="200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예외 처리 전</a:t>
            </a:r>
            <a:r>
              <a:rPr lang="en-US" altLang="ko-KR" sz="2400" dirty="0"/>
              <a:t>: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8902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6F1F534-CDFC-4C88-B810-8A091EBD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4ED2919-8FB9-475C-96D9-39AC5071AC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0" y="594021"/>
            <a:ext cx="8963994" cy="566995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4000" dirty="0">
                <a:latin typeface="Arial" panose="020B0604020202020204" pitchFamily="34" charset="0"/>
              </a:rPr>
              <a:t>match() – </a:t>
            </a:r>
            <a:r>
              <a:rPr lang="ko-KR" altLang="en-US" sz="4000" dirty="0">
                <a:latin typeface="Arial" panose="020B0604020202020204" pitchFamily="34" charset="0"/>
              </a:rPr>
              <a:t>원본 문자열의 시작에서 패턴과 매칭해야 함</a:t>
            </a:r>
            <a:r>
              <a:rPr lang="en-US" altLang="ko-KR" sz="4000" dirty="0">
                <a:latin typeface="Arial" panose="020B0604020202020204" pitchFamily="34" charset="0"/>
              </a:rPr>
              <a:t>.</a:t>
            </a:r>
          </a:p>
          <a:p>
            <a:r>
              <a:rPr lang="ko-KR" altLang="en-US" sz="2400" b="0" dirty="0">
                <a:latin typeface="굴림" panose="020B0600000101010101" pitchFamily="50" charset="-127"/>
                <a:ea typeface="굴림" panose="020B0600000101010101" pitchFamily="50" charset="-127"/>
              </a:rPr>
              <a:t>문자열 매치하기 </a:t>
            </a:r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</a:rPr>
              <a:t>- match </a:t>
            </a:r>
            <a:r>
              <a:rPr lang="ko-KR" altLang="en-US" sz="2400" b="0" dirty="0">
                <a:latin typeface="굴림" panose="020B0600000101010101" pitchFamily="50" charset="-127"/>
                <a:ea typeface="굴림" panose="020B0600000101010101" pitchFamily="50" charset="-127"/>
              </a:rPr>
              <a:t>함수</a:t>
            </a:r>
          </a:p>
          <a:p>
            <a:r>
              <a:rPr lang="en-US" altLang="ko-KR" dirty="0">
                <a:latin typeface="Arial" panose="020B0604020202020204" pitchFamily="34" charset="0"/>
              </a:rPr>
              <a:t>match( </a:t>
            </a:r>
            <a:r>
              <a:rPr lang="en-US" altLang="ko-KR" b="0" i="1" dirty="0">
                <a:latin typeface="Arial" panose="020B0604020202020204" pitchFamily="34" charset="0"/>
              </a:rPr>
              <a:t>pattern, string string</a:t>
            </a:r>
            <a:r>
              <a:rPr lang="en-US" altLang="ko-KR" dirty="0">
                <a:latin typeface="Arial" panose="020B0604020202020204" pitchFamily="34" charset="0"/>
              </a:rPr>
              <a:t>[</a:t>
            </a:r>
            <a:r>
              <a:rPr lang="en-US" altLang="ko-KR" b="0" i="1" dirty="0">
                <a:latin typeface="Arial" panose="020B0604020202020204" pitchFamily="34" charset="0"/>
              </a:rPr>
              <a:t>, flags , flags</a:t>
            </a:r>
            <a:r>
              <a:rPr lang="en-US" altLang="ko-KR" dirty="0">
                <a:latin typeface="Arial" panose="020B0604020202020204" pitchFamily="34" charset="0"/>
              </a:rPr>
              <a:t>]) ])</a:t>
            </a:r>
          </a:p>
          <a:p>
            <a:r>
              <a:rPr lang="ko-KR" altLang="en-US" b="0" dirty="0">
                <a:latin typeface="굴림" panose="020B0600000101010101" pitchFamily="50" charset="-127"/>
                <a:ea typeface="굴림" panose="020B0600000101010101" pitchFamily="50" charset="-127"/>
              </a:rPr>
              <a:t>리턴 </a:t>
            </a:r>
            <a:r>
              <a:rPr lang="en-US" altLang="ko-KR" dirty="0">
                <a:latin typeface="Arial" panose="020B0604020202020204" pitchFamily="34" charset="0"/>
                <a:ea typeface="굴림" panose="020B0600000101010101" pitchFamily="50" charset="-127"/>
              </a:rPr>
              <a:t>: </a:t>
            </a:r>
            <a:r>
              <a:rPr lang="ko-KR" altLang="en-US" b="0" dirty="0">
                <a:latin typeface="굴림" panose="020B0600000101010101" pitchFamily="50" charset="-127"/>
                <a:ea typeface="굴림" panose="020B0600000101010101" pitchFamily="50" charset="-127"/>
              </a:rPr>
              <a:t>매치된 경우 </a:t>
            </a:r>
            <a:r>
              <a:rPr lang="en-US" altLang="ko-KR" dirty="0">
                <a:latin typeface="Arial" panose="020B0604020202020204" pitchFamily="34" charset="0"/>
                <a:ea typeface="굴림" panose="020B0600000101010101" pitchFamily="50" charset="-127"/>
              </a:rPr>
              <a:t>Match </a:t>
            </a:r>
            <a:r>
              <a:rPr lang="ko-KR" altLang="en-US" b="0" dirty="0">
                <a:latin typeface="굴림" panose="020B0600000101010101" pitchFamily="50" charset="-127"/>
                <a:ea typeface="굴림" panose="020B0600000101010101" pitchFamily="50" charset="-127"/>
              </a:rPr>
              <a:t>객체</a:t>
            </a:r>
          </a:p>
          <a:p>
            <a:r>
              <a:rPr lang="ko-KR" altLang="en-US" b="0" dirty="0">
                <a:latin typeface="굴림" panose="020B0600000101010101" pitchFamily="50" charset="-127"/>
                <a:ea typeface="굴림" panose="020B0600000101010101" pitchFamily="50" charset="-127"/>
              </a:rPr>
              <a:t>아니면 </a:t>
            </a:r>
            <a:r>
              <a:rPr lang="en-US" altLang="ko-KR" dirty="0">
                <a:latin typeface="Arial" panose="020B0604020202020204" pitchFamily="34" charset="0"/>
                <a:ea typeface="굴림" panose="020B0600000101010101" pitchFamily="50" charset="-127"/>
              </a:rPr>
              <a:t>None</a:t>
            </a:r>
          </a:p>
          <a:p>
            <a:pPr marL="93662" indent="0">
              <a:buNone/>
            </a:pPr>
            <a:r>
              <a:rPr lang="en-US" altLang="ko-KR" sz="2400" dirty="0">
                <a:latin typeface="Courier New" panose="02070309020205020404" pitchFamily="49" charset="0"/>
              </a:rPr>
              <a:t>&gt;&gt;&gt; </a:t>
            </a:r>
            <a:r>
              <a:rPr lang="en-US" altLang="ko-KR" sz="2400" dirty="0" err="1">
                <a:latin typeface="Courier New" panose="02070309020205020404" pitchFamily="49" charset="0"/>
              </a:rPr>
              <a:t>re.match</a:t>
            </a:r>
            <a:r>
              <a:rPr lang="en-US" altLang="ko-KR" sz="2400" dirty="0">
                <a:latin typeface="Courier New" panose="02070309020205020404" pitchFamily="49" charset="0"/>
              </a:rPr>
              <a:t>('[0-9]', '1234')</a:t>
            </a:r>
          </a:p>
          <a:p>
            <a:pPr marL="93662" indent="0">
              <a:buNone/>
            </a:pPr>
            <a:r>
              <a:rPr lang="en-US" altLang="ko-KR" sz="2400" dirty="0">
                <a:latin typeface="Courier New" panose="02070309020205020404" pitchFamily="49" charset="0"/>
              </a:rPr>
              <a:t>&lt;</a:t>
            </a:r>
            <a:r>
              <a:rPr lang="en-US" altLang="ko-KR" sz="2400" dirty="0" err="1">
                <a:latin typeface="Courier New" panose="02070309020205020404" pitchFamily="49" charset="0"/>
              </a:rPr>
              <a:t>SRE_Match</a:t>
            </a:r>
            <a:r>
              <a:rPr lang="en-US" altLang="ko-KR" sz="2400" dirty="0">
                <a:latin typeface="Courier New" panose="02070309020205020404" pitchFamily="49" charset="0"/>
              </a:rPr>
              <a:t> object at 00B06640&gt;</a:t>
            </a:r>
          </a:p>
          <a:p>
            <a:pPr marL="93662" indent="0">
              <a:buNone/>
            </a:pPr>
            <a:r>
              <a:rPr lang="en-US" altLang="ko-KR" sz="2400" dirty="0">
                <a:latin typeface="Courier New" panose="02070309020205020404" pitchFamily="49" charset="0"/>
              </a:rPr>
              <a:t>&gt;&gt;&gt; </a:t>
            </a:r>
            <a:r>
              <a:rPr lang="en-US" altLang="ko-KR" sz="2400" dirty="0" err="1">
                <a:latin typeface="Courier New" panose="02070309020205020404" pitchFamily="49" charset="0"/>
              </a:rPr>
              <a:t>re.match</a:t>
            </a:r>
            <a:r>
              <a:rPr lang="en-US" altLang="ko-KR" sz="2400" dirty="0">
                <a:latin typeface="Courier New" panose="02070309020205020404" pitchFamily="49" charset="0"/>
              </a:rPr>
              <a:t>('[0-9]', '</a:t>
            </a:r>
            <a:r>
              <a:rPr lang="en-US" altLang="ko-KR" sz="2400" dirty="0" err="1">
                <a:latin typeface="Courier New" panose="02070309020205020404" pitchFamily="49" charset="0"/>
              </a:rPr>
              <a:t>abc</a:t>
            </a:r>
            <a:r>
              <a:rPr lang="en-US" altLang="ko-KR" sz="2400" dirty="0">
                <a:latin typeface="Courier New" panose="02070309020205020404" pitchFamily="49" charset="0"/>
              </a:rPr>
              <a:t>') # </a:t>
            </a:r>
            <a:r>
              <a:rPr lang="ko-KR" altLang="en-US" sz="2400" b="0" dirty="0" err="1">
                <a:latin typeface="굴림" panose="020B0600000101010101" pitchFamily="50" charset="-127"/>
                <a:ea typeface="굴림" panose="020B0600000101010101" pitchFamily="50" charset="-127"/>
              </a:rPr>
              <a:t>리턴값이없다</a:t>
            </a:r>
            <a:endParaRPr lang="ko-KR" altLang="en-US" sz="2400" b="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3662" indent="0">
              <a:buNone/>
            </a:pPr>
            <a:r>
              <a:rPr lang="en-US" altLang="ko-KR" sz="2400" dirty="0">
                <a:latin typeface="Courier New" panose="02070309020205020404" pitchFamily="49" charset="0"/>
              </a:rPr>
              <a:t>&gt;&gt;&gt;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9062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A63CB2-D085-4317-9BB6-F8F0B202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2D98AFA-BD92-4D60-976A-B2DA24442A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112" y="594021"/>
            <a:ext cx="8963994" cy="56699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4800" dirty="0">
                <a:latin typeface="Arial" panose="020B0604020202020204" pitchFamily="34" charset="0"/>
              </a:rPr>
              <a:t>search( )</a:t>
            </a:r>
          </a:p>
          <a:p>
            <a:pPr>
              <a:lnSpc>
                <a:spcPct val="110000"/>
              </a:lnSpc>
            </a:pPr>
            <a:r>
              <a:rPr lang="ko-KR" altLang="en-US" sz="3200" b="0" dirty="0">
                <a:latin typeface="굴림" panose="020B0600000101010101" pitchFamily="50" charset="-127"/>
                <a:ea typeface="굴림" panose="020B0600000101010101" pitchFamily="50" charset="-127"/>
              </a:rPr>
              <a:t>문자열 매치하기 </a:t>
            </a:r>
            <a:r>
              <a:rPr lang="en-US" altLang="ko-KR" sz="3200" dirty="0">
                <a:latin typeface="Arial" panose="020B0604020202020204" pitchFamily="34" charset="0"/>
                <a:ea typeface="굴림" panose="020B0600000101010101" pitchFamily="50" charset="-127"/>
              </a:rPr>
              <a:t>– search </a:t>
            </a:r>
            <a:r>
              <a:rPr lang="ko-KR" altLang="en-US" sz="3200" b="0" dirty="0">
                <a:latin typeface="굴림" panose="020B0600000101010101" pitchFamily="50" charset="-127"/>
                <a:ea typeface="굴림" panose="020B0600000101010101" pitchFamily="50" charset="-127"/>
              </a:rPr>
              <a:t>함수</a:t>
            </a:r>
          </a:p>
          <a:p>
            <a:pPr>
              <a:lnSpc>
                <a:spcPct val="110000"/>
              </a:lnSpc>
            </a:pPr>
            <a:r>
              <a:rPr lang="en-US" altLang="ko-KR" sz="2800" dirty="0">
                <a:latin typeface="Arial" panose="020B0604020202020204" pitchFamily="34" charset="0"/>
              </a:rPr>
              <a:t>match – </a:t>
            </a:r>
            <a:r>
              <a:rPr lang="ko-KR" altLang="en-US" sz="2800" b="0" dirty="0">
                <a:latin typeface="굴림" panose="020B0600000101010101" pitchFamily="50" charset="-127"/>
                <a:ea typeface="굴림" panose="020B0600000101010101" pitchFamily="50" charset="-127"/>
              </a:rPr>
              <a:t>문자열 시작부터 매치</a:t>
            </a:r>
          </a:p>
          <a:p>
            <a:pPr>
              <a:lnSpc>
                <a:spcPct val="110000"/>
              </a:lnSpc>
            </a:pPr>
            <a:r>
              <a:rPr lang="en-US" altLang="ko-KR" sz="2800" dirty="0">
                <a:latin typeface="Arial" panose="020B0604020202020204" pitchFamily="34" charset="0"/>
              </a:rPr>
              <a:t>search – </a:t>
            </a:r>
            <a:r>
              <a:rPr lang="ko-KR" altLang="en-US" sz="2800" b="0" dirty="0">
                <a:latin typeface="굴림" panose="020B0600000101010101" pitchFamily="50" charset="-127"/>
                <a:ea typeface="굴림" panose="020B0600000101010101" pitchFamily="50" charset="-127"/>
              </a:rPr>
              <a:t>부분적인 문자열 매치</a:t>
            </a:r>
          </a:p>
          <a:p>
            <a:pPr>
              <a:lnSpc>
                <a:spcPct val="110000"/>
              </a:lnSpc>
            </a:pPr>
            <a:r>
              <a:rPr lang="ko-KR" altLang="en-US" sz="2800" b="0" dirty="0">
                <a:latin typeface="굴림" panose="020B0600000101010101" pitchFamily="50" charset="-127"/>
                <a:ea typeface="굴림" panose="020B0600000101010101" pitchFamily="50" charset="-127"/>
              </a:rPr>
              <a:t>형식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latin typeface="Arial" panose="020B0604020202020204" pitchFamily="34" charset="0"/>
              </a:rPr>
              <a:t>search( </a:t>
            </a:r>
            <a:r>
              <a:rPr lang="en-US" altLang="ko-KR" sz="2400" b="0" i="1" dirty="0">
                <a:latin typeface="Arial" panose="020B0604020202020204" pitchFamily="34" charset="0"/>
              </a:rPr>
              <a:t>pattern, string string</a:t>
            </a:r>
            <a:r>
              <a:rPr lang="en-US" altLang="ko-KR" sz="2400" dirty="0">
                <a:latin typeface="Arial" panose="020B0604020202020204" pitchFamily="34" charset="0"/>
              </a:rPr>
              <a:t>[</a:t>
            </a:r>
            <a:r>
              <a:rPr lang="en-US" altLang="ko-KR" sz="2400" b="0" i="1" dirty="0">
                <a:latin typeface="Arial" panose="020B0604020202020204" pitchFamily="34" charset="0"/>
              </a:rPr>
              <a:t>, flags , flags</a:t>
            </a:r>
            <a:r>
              <a:rPr lang="en-US" altLang="ko-KR" sz="2400" dirty="0">
                <a:latin typeface="Arial" panose="020B0604020202020204" pitchFamily="34" charset="0"/>
              </a:rPr>
              <a:t>]) ])</a:t>
            </a:r>
          </a:p>
          <a:p>
            <a:pPr marL="93662" indent="0">
              <a:lnSpc>
                <a:spcPct val="110000"/>
              </a:lnSpc>
              <a:buNone/>
            </a:pPr>
            <a:r>
              <a:rPr lang="en-US" altLang="ko-KR" dirty="0">
                <a:latin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</a:rPr>
              <a:t>re.search</a:t>
            </a:r>
            <a:r>
              <a:rPr lang="en-US" altLang="ko-KR" dirty="0">
                <a:latin typeface="Courier New" panose="02070309020205020404" pitchFamily="49" charset="0"/>
              </a:rPr>
              <a:t>('\d+', ' 1034 ').group()</a:t>
            </a:r>
          </a:p>
          <a:p>
            <a:pPr marL="93662" indent="0">
              <a:lnSpc>
                <a:spcPct val="110000"/>
              </a:lnSpc>
              <a:buNone/>
            </a:pPr>
            <a:r>
              <a:rPr lang="en-US" altLang="ko-KR" dirty="0">
                <a:latin typeface="Courier New" panose="02070309020205020404" pitchFamily="49" charset="0"/>
              </a:rPr>
              <a:t>'1034'</a:t>
            </a:r>
          </a:p>
          <a:p>
            <a:pPr marL="93662" indent="0">
              <a:lnSpc>
                <a:spcPct val="110000"/>
              </a:lnSpc>
              <a:buNone/>
            </a:pPr>
            <a:r>
              <a:rPr lang="en-US" altLang="ko-KR" dirty="0">
                <a:latin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</a:rPr>
              <a:t>re.search</a:t>
            </a:r>
            <a:r>
              <a:rPr lang="en-US" altLang="ko-KR" dirty="0">
                <a:latin typeface="Courier New" panose="02070309020205020404" pitchFamily="49" charset="0"/>
              </a:rPr>
              <a:t>('\d+', ' asf123 ').group()</a:t>
            </a:r>
          </a:p>
          <a:p>
            <a:pPr marL="93662" indent="0">
              <a:lnSpc>
                <a:spcPct val="110000"/>
              </a:lnSpc>
              <a:buNone/>
            </a:pPr>
            <a:r>
              <a:rPr lang="en-US" altLang="ko-KR" dirty="0">
                <a:latin typeface="Courier New" panose="02070309020205020404" pitchFamily="49" charset="0"/>
              </a:rPr>
              <a:t>'123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677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FB1517-FC82-4BA7-AE61-6FE8363A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정규식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54941F3B-B46F-4DCE-ACCB-BF1198F4720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1520" y="1817440"/>
            <a:ext cx="8010890" cy="5040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17BDC26-BAC8-4712-BA85-921C0507CF6C}"/>
              </a:ext>
            </a:extLst>
          </p:cNvPr>
          <p:cNvSpPr txBox="1"/>
          <p:nvPr/>
        </p:nvSpPr>
        <p:spPr>
          <a:xfrm>
            <a:off x="255666" y="840757"/>
            <a:ext cx="172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group()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482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AE3ACE4-A04C-4050-B408-EBC5C461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388CAF5-446E-4161-B354-FCCCDA53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5" y="615336"/>
            <a:ext cx="8847475" cy="56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021A61-D416-4546-8BD2-9D1094D4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FBCD1AC9-1B4C-470A-A26C-3FBA79096F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66555" y="728700"/>
            <a:ext cx="8370930" cy="36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7709012-579C-40B2-B6FB-318D9BCE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사용 설명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28CC78F2-4E94-44B8-95F2-B765B90065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44435" y="818710"/>
            <a:ext cx="8055130" cy="4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FCF5BB-BE72-47D3-80EB-BCDC97BA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사용 정리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9999440F-9F4D-4D6E-A93C-D2E73769D45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9" y="953725"/>
            <a:ext cx="8258175" cy="4995555"/>
          </a:xfrm>
        </p:spPr>
      </p:pic>
    </p:spTree>
    <p:extLst>
      <p:ext uri="{BB962C8B-B14F-4D97-AF65-F5344CB8AC3E}">
        <p14:creationId xmlns:p14="http://schemas.microsoft.com/office/powerpoint/2010/main" val="381805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440C301-55FF-4739-8147-36FFC713E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사용 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2341B2C7-2833-4684-8702-91B4CB85D41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4318" y="886217"/>
            <a:ext cx="7560840" cy="5085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C2BBFBC-B313-47FF-A28B-B302E75B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39" y="2782767"/>
            <a:ext cx="8791194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5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D3F67C-D827-4A2D-B255-B73E6248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사용 정리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0D63594F-8EFE-4B17-8340-AD3AC9FB775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0" y="1133745"/>
            <a:ext cx="8964613" cy="4905545"/>
          </a:xfr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B97AE92-CC81-4813-ADD4-04A2BF448072}"/>
              </a:ext>
            </a:extLst>
          </p:cNvPr>
          <p:cNvSpPr/>
          <p:nvPr/>
        </p:nvSpPr>
        <p:spPr>
          <a:xfrm>
            <a:off x="206515" y="3789040"/>
            <a:ext cx="4950550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F59E704-D6A8-467D-81CF-D9366611D44C}"/>
              </a:ext>
            </a:extLst>
          </p:cNvPr>
          <p:cNvSpPr txBox="1"/>
          <p:nvPr/>
        </p:nvSpPr>
        <p:spPr>
          <a:xfrm>
            <a:off x="5562110" y="437410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이유는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3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B46085-FD0C-49FF-BE26-84AF0783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사용 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D4C50A20-8BD0-4E1E-A810-6F7EC72D2C3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31540" y="488353"/>
            <a:ext cx="8055895" cy="4605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841F35B-4337-416A-AD32-CF2BF33B2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6" y="4499427"/>
            <a:ext cx="8766808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8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292E03E-DCEE-40CA-B8C1-F024841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1C5F8009-44CC-44D5-87A5-3623EA2F1E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9" y="1673805"/>
            <a:ext cx="8964613" cy="4140460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9327DA0-CD59-43E2-AAD1-8A8F43323CCC}"/>
              </a:ext>
            </a:extLst>
          </p:cNvPr>
          <p:cNvSpPr txBox="1"/>
          <p:nvPr/>
        </p:nvSpPr>
        <p:spPr>
          <a:xfrm>
            <a:off x="101289" y="65991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예외 처리 후 </a:t>
            </a:r>
          </a:p>
        </p:txBody>
      </p:sp>
    </p:spTree>
    <p:extLst>
      <p:ext uri="{BB962C8B-B14F-4D97-AF65-F5344CB8AC3E}">
        <p14:creationId xmlns:p14="http://schemas.microsoft.com/office/powerpoint/2010/main" val="416832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E8F857B-E9D9-4535-AF60-403C8F2C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="" xmlns:a16="http://schemas.microsoft.com/office/drawing/2014/main" id="{8FD4EF81-3C2C-412D-BC6C-76BEB600924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" y="863715"/>
            <a:ext cx="8964613" cy="5085565"/>
          </a:xfrm>
        </p:spPr>
      </p:pic>
    </p:spTree>
    <p:extLst>
      <p:ext uri="{BB962C8B-B14F-4D97-AF65-F5344CB8AC3E}">
        <p14:creationId xmlns:p14="http://schemas.microsoft.com/office/powerpoint/2010/main" val="25634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F248627-0ACA-4687-8C7A-243B3516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EE66AC25-D126-4E71-819D-58311C7BBA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9027" y="510406"/>
            <a:ext cx="8505945" cy="47637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405DE18-0483-4A61-99B8-09953D69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" y="4959170"/>
            <a:ext cx="8766808" cy="11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0B402FE-3624-4411-BFD1-0A494FAA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BA676FA6-BE7B-44D9-9F70-E6F35CE4079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5" y="683696"/>
            <a:ext cx="8595955" cy="5535614"/>
          </a:xfrm>
        </p:spPr>
      </p:pic>
    </p:spTree>
    <p:extLst>
      <p:ext uri="{BB962C8B-B14F-4D97-AF65-F5344CB8AC3E}">
        <p14:creationId xmlns:p14="http://schemas.microsoft.com/office/powerpoint/2010/main" val="20996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70" y="829161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ko-KR" altLang="en-US" sz="2400"/>
              <a:t>반복 </a:t>
            </a:r>
            <a:r>
              <a:rPr lang="en-US" altLang="ko-KR" sz="2400" b="1"/>
              <a:t>({m,n}, ?)</a:t>
            </a:r>
            <a:endParaRPr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221724" y="1405225"/>
            <a:ext cx="87096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/>
              <a:t>{m, n} </a:t>
            </a:r>
            <a:r>
              <a:rPr lang="ko-KR" altLang="en-US" sz="2000"/>
              <a:t>정규식을 사용하면 반복횟수가 </a:t>
            </a:r>
            <a:r>
              <a:rPr lang="en-US" altLang="ko-KR" sz="2000"/>
              <a:t>m</a:t>
            </a:r>
            <a:r>
              <a:rPr lang="ko-KR" altLang="en-US" sz="2000"/>
              <a:t>부터 </a:t>
            </a:r>
            <a:r>
              <a:rPr lang="en-US" altLang="ko-KR" sz="2000"/>
              <a:t>n</a:t>
            </a:r>
            <a:r>
              <a:rPr lang="ko-KR" altLang="en-US" sz="2000"/>
              <a:t>인것을 매치시킬 수 있다</a:t>
            </a:r>
            <a:r>
              <a:rPr lang="en-US" altLang="ko-KR" sz="2000"/>
              <a:t>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/>
              <a:t>m </a:t>
            </a:r>
            <a:r>
              <a:rPr lang="ko-KR" altLang="en-US" sz="2000"/>
              <a:t>또는 </a:t>
            </a:r>
            <a:r>
              <a:rPr lang="en-US" altLang="ko-KR" sz="2000"/>
              <a:t>n</a:t>
            </a:r>
            <a:r>
              <a:rPr lang="ko-KR" altLang="en-US" sz="2000"/>
              <a:t>을 생략하여 사용도 가능하다</a:t>
            </a:r>
            <a:r>
              <a:rPr lang="en-US" altLang="ko-KR" sz="2000"/>
              <a:t>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/>
              <a:t>만약 </a:t>
            </a:r>
            <a:r>
              <a:rPr lang="en-US" altLang="ko-KR" sz="2000"/>
              <a:t>{3,} </a:t>
            </a:r>
            <a:r>
              <a:rPr lang="ko-KR" altLang="en-US" sz="2000"/>
              <a:t>처럼 사용하면 반복횟수가 </a:t>
            </a:r>
            <a:r>
              <a:rPr lang="en-US" altLang="ko-KR" sz="2000"/>
              <a:t>3</a:t>
            </a:r>
            <a:r>
              <a:rPr lang="ko-KR" altLang="en-US" sz="2000"/>
              <a:t>이상인 경우이며 </a:t>
            </a:r>
            <a:r>
              <a:rPr lang="en-US" altLang="ko-KR" sz="2000"/>
              <a:t>{,3} </a:t>
            </a:r>
            <a:r>
              <a:rPr lang="ko-KR" altLang="en-US" sz="2000"/>
              <a:t>처럼 사용하</a:t>
            </a:r>
          </a:p>
          <a:p>
            <a:r>
              <a:rPr lang="ko-KR" altLang="en-US" sz="2000"/>
              <a:t>    면 반복횟수가 </a:t>
            </a:r>
            <a:r>
              <a:rPr lang="en-US" altLang="ko-KR" sz="2000"/>
              <a:t>3</a:t>
            </a:r>
            <a:r>
              <a:rPr lang="ko-KR" altLang="en-US" sz="2000"/>
              <a:t>이하인 것을 의미한다</a:t>
            </a:r>
            <a:r>
              <a:rPr lang="en-US" altLang="ko-KR" sz="2000"/>
              <a:t>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/>
              <a:t>생략된 </a:t>
            </a:r>
            <a:r>
              <a:rPr lang="en-US" altLang="ko-KR" sz="2000"/>
              <a:t>m</a:t>
            </a:r>
            <a:r>
              <a:rPr lang="ko-KR" altLang="en-US" sz="2000"/>
              <a:t>은 </a:t>
            </a:r>
            <a:r>
              <a:rPr lang="en-US" altLang="ko-KR" sz="2000"/>
              <a:t>0</a:t>
            </a:r>
            <a:r>
              <a:rPr lang="ko-KR" altLang="en-US" sz="2000"/>
              <a:t>과 동일한 의미이며 생략된 </a:t>
            </a:r>
            <a:r>
              <a:rPr lang="en-US" altLang="ko-KR" sz="2000"/>
              <a:t>n</a:t>
            </a:r>
            <a:r>
              <a:rPr lang="ko-KR" altLang="en-US" sz="2000"/>
              <a:t>은 무한대</a:t>
            </a:r>
            <a:r>
              <a:rPr lang="en-US" altLang="ko-KR" sz="2000"/>
              <a:t>(2</a:t>
            </a:r>
            <a:r>
              <a:rPr lang="ko-KR" altLang="en-US" sz="2000"/>
              <a:t>억개미만</a:t>
            </a:r>
            <a:r>
              <a:rPr lang="en-US" altLang="ko-KR" sz="2000"/>
              <a:t>)</a:t>
            </a:r>
            <a:r>
              <a:rPr lang="ko-KR" altLang="en-US" sz="2000"/>
              <a:t>의 의미이다</a:t>
            </a:r>
            <a:r>
              <a:rPr lang="en-US" altLang="ko-KR" sz="200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/>
              <a:t>ca{2}t =&gt; "c + a(</a:t>
            </a:r>
            <a:r>
              <a:rPr lang="ko-KR" altLang="en-US" sz="2000"/>
              <a:t>반드시 </a:t>
            </a:r>
            <a:r>
              <a:rPr lang="en-US" altLang="ko-KR" sz="2000"/>
              <a:t>2</a:t>
            </a:r>
            <a:r>
              <a:rPr lang="ko-KR" altLang="en-US" sz="2000"/>
              <a:t>번 반복</a:t>
            </a:r>
            <a:r>
              <a:rPr lang="en-US" altLang="ko-KR" sz="2000"/>
              <a:t>) + t"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21724" y="3951187"/>
            <a:ext cx="8748464" cy="1121931"/>
            <a:chOff x="182870" y="3995772"/>
            <a:chExt cx="8748464" cy="1121931"/>
          </a:xfrm>
        </p:grpSpPr>
        <p:sp>
          <p:nvSpPr>
            <p:cNvPr id="5" name="TextBox 4"/>
            <p:cNvSpPr txBox="1"/>
            <p:nvPr/>
          </p:nvSpPr>
          <p:spPr>
            <a:xfrm>
              <a:off x="182870" y="4409817"/>
              <a:ext cx="8748464" cy="7078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altLang="ko-KR" sz="2000"/>
                <a:t>ca{2}t   cat      No      "a"</a:t>
              </a:r>
              <a:r>
                <a:rPr lang="ko-KR" altLang="en-US" sz="2000"/>
                <a:t>가 </a:t>
              </a:r>
              <a:r>
                <a:rPr lang="en-US" altLang="ko-KR" sz="2000"/>
                <a:t>1</a:t>
              </a:r>
              <a:r>
                <a:rPr lang="ko-KR" altLang="en-US" sz="2000"/>
                <a:t>번만 반복되어 매치되지 않음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altLang="ko-KR" sz="2000"/>
                <a:t>ca{2}t   caat     Yes     "a"</a:t>
              </a:r>
              <a:r>
                <a:rPr lang="ko-KR" altLang="en-US" sz="2000"/>
                <a:t>가 </a:t>
              </a:r>
              <a:r>
                <a:rPr lang="en-US" altLang="ko-KR" sz="2000"/>
                <a:t>2</a:t>
              </a:r>
              <a:r>
                <a:rPr lang="ko-KR" altLang="en-US" sz="2000"/>
                <a:t>번 반복되어 매치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3528" y="3995772"/>
              <a:ext cx="800219" cy="40011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/>
                <a:t>&lt;</a:t>
              </a:r>
              <a:r>
                <a:rPr lang="ko-KR" altLang="en-US" sz="2000"/>
                <a:t>예</a:t>
              </a:r>
              <a:r>
                <a:rPr lang="en-US" altLang="ko-KR" sz="2000"/>
                <a:t>&gt;</a:t>
              </a:r>
              <a:endParaRPr lang="ko-KR" altLang="en-US" sz="2000"/>
            </a:p>
          </p:txBody>
        </p:sp>
      </p:grp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7F5A95E9-0760-4021-B435-7A9FA411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</p:spTree>
    <p:extLst>
      <p:ext uri="{BB962C8B-B14F-4D97-AF65-F5344CB8AC3E}">
        <p14:creationId xmlns:p14="http://schemas.microsoft.com/office/powerpoint/2010/main" val="11480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70" y="829161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ko-KR" altLang="en-US" sz="2400"/>
              <a:t>반복 </a:t>
            </a:r>
            <a:r>
              <a:rPr lang="en-US" altLang="ko-KR" sz="2400" b="1"/>
              <a:t>({m,n}, ?)</a:t>
            </a:r>
            <a:endParaRPr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221724" y="1405225"/>
            <a:ext cx="8709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400"/>
              <a:t>ca{2,5}t =&gt; "c + a(2~5</a:t>
            </a:r>
            <a:r>
              <a:rPr lang="ko-KR" altLang="en-US" sz="2400"/>
              <a:t>회 반복</a:t>
            </a:r>
            <a:r>
              <a:rPr lang="en-US" altLang="ko-KR" sz="2400"/>
              <a:t>) + t"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2297" y="2547946"/>
            <a:ext cx="8748464" cy="1614374"/>
            <a:chOff x="182870" y="3995772"/>
            <a:chExt cx="8748464" cy="1614374"/>
          </a:xfrm>
        </p:grpSpPr>
        <p:sp>
          <p:nvSpPr>
            <p:cNvPr id="5" name="TextBox 4"/>
            <p:cNvSpPr txBox="1"/>
            <p:nvPr/>
          </p:nvSpPr>
          <p:spPr>
            <a:xfrm>
              <a:off x="182870" y="4409817"/>
              <a:ext cx="8748464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altLang="ko-KR" sz="2400"/>
                <a:t>ca{2,5}t    cat        No "a"</a:t>
              </a:r>
              <a:r>
                <a:rPr lang="ko-KR" altLang="en-US" sz="2400"/>
                <a:t>가 </a:t>
              </a:r>
              <a:r>
                <a:rPr lang="en-US" altLang="ko-KR" sz="2400"/>
                <a:t>1</a:t>
              </a:r>
              <a:r>
                <a:rPr lang="ko-KR" altLang="en-US" sz="2400"/>
                <a:t>번만 반복되어 매치되지 않음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altLang="ko-KR" sz="2400"/>
                <a:t>ca{2,5}t    caat       Yes "a"</a:t>
              </a:r>
              <a:r>
                <a:rPr lang="ko-KR" altLang="en-US" sz="2400"/>
                <a:t>가 </a:t>
              </a:r>
              <a:r>
                <a:rPr lang="en-US" altLang="ko-KR" sz="2400"/>
                <a:t>2</a:t>
              </a:r>
              <a:r>
                <a:rPr lang="ko-KR" altLang="en-US" sz="2400"/>
                <a:t>번 반복되어 매치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altLang="ko-KR" sz="2400"/>
                <a:t>ca{2,5}t    caaaaat   Yes "a"</a:t>
              </a:r>
              <a:r>
                <a:rPr lang="ko-KR" altLang="en-US" sz="2400"/>
                <a:t>가 </a:t>
              </a:r>
              <a:r>
                <a:rPr lang="en-US" altLang="ko-KR" sz="2400"/>
                <a:t>5</a:t>
              </a:r>
              <a:r>
                <a:rPr lang="ko-KR" altLang="en-US" sz="2400"/>
                <a:t>번 반복되어 매치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3528" y="3995772"/>
              <a:ext cx="925253" cy="461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/>
                <a:t>&lt;</a:t>
              </a:r>
              <a:r>
                <a:rPr lang="ko-KR" altLang="en-US" sz="2400"/>
                <a:t>예</a:t>
              </a:r>
              <a:r>
                <a:rPr lang="en-US" altLang="ko-KR" sz="2400"/>
                <a:t>&gt;</a:t>
              </a:r>
              <a:endParaRPr lang="ko-KR" altLang="en-US" sz="2400"/>
            </a:p>
          </p:txBody>
        </p:sp>
      </p:grp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06327776-B29B-49FA-8DF9-E0E78774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</p:spTree>
    <p:extLst>
      <p:ext uri="{BB962C8B-B14F-4D97-AF65-F5344CB8AC3E}">
        <p14:creationId xmlns:p14="http://schemas.microsoft.com/office/powerpoint/2010/main" val="35463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B82E821-0F30-437B-A7B0-1FF3AB80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65120179-0C5D-45BF-8BF4-337CB735AB0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1550" y="818710"/>
            <a:ext cx="8010890" cy="55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EA1000-474D-4CBF-B663-AA7BDC00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="" xmlns:a16="http://schemas.microsoft.com/office/drawing/2014/main" id="{ADB02BA0-7F84-44F7-8E19-CFC1929DA58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953726"/>
            <a:ext cx="8964613" cy="5175574"/>
          </a:xfrm>
        </p:spPr>
      </p:pic>
    </p:spTree>
    <p:extLst>
      <p:ext uri="{BB962C8B-B14F-4D97-AF65-F5344CB8AC3E}">
        <p14:creationId xmlns:p14="http://schemas.microsoft.com/office/powerpoint/2010/main" val="36331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056408-EC3C-4574-81F2-17EBDCEA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53FEA65C-BEBA-45E0-B80E-4415246F13B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818710"/>
            <a:ext cx="8964613" cy="5400600"/>
          </a:xfrm>
        </p:spPr>
      </p:pic>
    </p:spTree>
    <p:extLst>
      <p:ext uri="{BB962C8B-B14F-4D97-AF65-F5344CB8AC3E}">
        <p14:creationId xmlns:p14="http://schemas.microsoft.com/office/powerpoint/2010/main" val="42138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C7398F-C0E8-4D75-8334-C02084D6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39FCA58F-49B2-477C-AAB0-464FDFAB5E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40765" y="773705"/>
            <a:ext cx="7920880" cy="56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F80B9A-0757-4937-B6F2-344C1C60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52278ACC-8D42-49F0-93D6-3FC61D2E866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017" y="998730"/>
            <a:ext cx="883996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6020B69-1E56-49A6-A22F-4F61D327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</a:t>
            </a:r>
            <a:r>
              <a:rPr lang="en-US" altLang="ko-KR" dirty="0"/>
              <a:t>(0</a:t>
            </a:r>
            <a:r>
              <a:rPr lang="ko-KR" altLang="en-US" dirty="0"/>
              <a:t>으로 나눈 오류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D778A6D-0804-42FB-9E66-EC7824B75D2D}"/>
              </a:ext>
            </a:extLst>
          </p:cNvPr>
          <p:cNvSpPr txBox="1"/>
          <p:nvPr/>
        </p:nvSpPr>
        <p:spPr>
          <a:xfrm>
            <a:off x="109338" y="830826"/>
            <a:ext cx="200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예외 처리 전</a:t>
            </a:r>
            <a:r>
              <a:rPr lang="en-US" altLang="ko-KR" sz="2400" dirty="0"/>
              <a:t>:</a:t>
            </a:r>
            <a:endParaRPr lang="ko-KR" altLang="en-US" sz="24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="" xmlns:a16="http://schemas.microsoft.com/office/drawing/2014/main" id="{F77A1D21-1731-4D31-86A4-C65FC653CEE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493785"/>
            <a:ext cx="8964613" cy="4533389"/>
          </a:xfrm>
        </p:spPr>
      </p:pic>
    </p:spTree>
    <p:extLst>
      <p:ext uri="{BB962C8B-B14F-4D97-AF65-F5344CB8AC3E}">
        <p14:creationId xmlns:p14="http://schemas.microsoft.com/office/powerpoint/2010/main" val="2459944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6A77D7-9F05-4A84-8EB5-13671AC9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325CAF3C-D872-422A-8C95-186D4F3FAD1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863715"/>
            <a:ext cx="8964613" cy="5400600"/>
          </a:xfrm>
        </p:spPr>
      </p:pic>
    </p:spTree>
    <p:extLst>
      <p:ext uri="{BB962C8B-B14F-4D97-AF65-F5344CB8AC3E}">
        <p14:creationId xmlns:p14="http://schemas.microsoft.com/office/powerpoint/2010/main" val="15966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F589FD-0D59-4219-946C-6B5F8A7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C3FF5C36-4453-4009-B9BF-48F1CD9CED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4" y="953725"/>
            <a:ext cx="8505825" cy="5490610"/>
          </a:xfrm>
        </p:spPr>
      </p:pic>
    </p:spTree>
    <p:extLst>
      <p:ext uri="{BB962C8B-B14F-4D97-AF65-F5344CB8AC3E}">
        <p14:creationId xmlns:p14="http://schemas.microsoft.com/office/powerpoint/2010/main" val="21276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88C5F4-44CF-42D9-95F5-D4490BBA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FBC8975B-3A50-4B2C-A8D3-2CC791890A2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-1797" y="863715"/>
            <a:ext cx="8876545" cy="34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0935DA1-9F36-4533-89C9-C9844E3A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F0BE6F6F-9008-4229-B690-1622F5470E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4" y="683695"/>
            <a:ext cx="8505825" cy="5580620"/>
          </a:xfrm>
        </p:spPr>
      </p:pic>
    </p:spTree>
    <p:extLst>
      <p:ext uri="{BB962C8B-B14F-4D97-AF65-F5344CB8AC3E}">
        <p14:creationId xmlns:p14="http://schemas.microsoft.com/office/powerpoint/2010/main" val="44246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C5477D-E5B3-4FD4-AC58-52D9585C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06D47A07-A2C0-44AE-86C3-CA0C0175AE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66937" y="773705"/>
            <a:ext cx="8010125" cy="56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4CA64ED-7CDE-4682-8AAF-19734E50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정규식</a:t>
            </a:r>
            <a:r>
              <a:rPr lang="ko-KR" altLang="en-US" dirty="0"/>
              <a:t> 기초 문법 정리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F5BA4E5-E06B-4D16-BC7C-B16E2FD4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7" y="773705"/>
            <a:ext cx="8876545" cy="50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0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9315B3D-778C-4F78-98C2-CAEFE0CB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 방법 활용하기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0D995DFE-8C24-4431-8025-862D4447FBB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5" y="908720"/>
            <a:ext cx="8505825" cy="3555730"/>
          </a:xfr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EF2BAB4-ED5C-4232-9939-019BB9F31254}"/>
              </a:ext>
            </a:extLst>
          </p:cNvPr>
          <p:cNvSpPr/>
          <p:nvPr/>
        </p:nvSpPr>
        <p:spPr>
          <a:xfrm>
            <a:off x="3716905" y="2798930"/>
            <a:ext cx="4320480" cy="630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95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3F123B0-E73B-4166-A019-73B9F313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 object </a:t>
            </a:r>
            <a:r>
              <a:rPr lang="ko-KR" altLang="en-US" dirty="0"/>
              <a:t>방법 활용하기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E6D4D953-D57A-46FB-BA2F-C64E0FB04DB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1520" y="593725"/>
            <a:ext cx="8347830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9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54B832-6A5B-4B4B-AD33-F217C4DF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 활용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7ECA5B5B-6BD9-4AC4-9F0B-ECB317ABFCE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017" y="998730"/>
            <a:ext cx="8839966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7195" y="953725"/>
            <a:ext cx="870961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/>
              <a:t>파이썬은 정규표현식을 지원하기 위해 </a:t>
            </a:r>
            <a:r>
              <a:rPr lang="en-US" altLang="ko-KR" sz="2400"/>
              <a:t>re </a:t>
            </a:r>
            <a:r>
              <a:rPr lang="ko-KR" altLang="en-US" sz="2400"/>
              <a:t>모듈을 제공한다</a:t>
            </a:r>
            <a:r>
              <a:rPr lang="en-US" altLang="ko-KR" sz="240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/>
              <a:t> re </a:t>
            </a:r>
            <a:r>
              <a:rPr lang="ko-KR" altLang="en-US" sz="2400"/>
              <a:t>모듈은 파이썬이 설치될 때 자동으로 설치되는 기본 라이브러리이다</a:t>
            </a:r>
            <a:r>
              <a:rPr lang="en-US" altLang="ko-KR" sz="240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/>
              <a:t>사용방법은 다음과 같다</a:t>
            </a:r>
            <a:r>
              <a:rPr lang="en-US" altLang="ko-KR" sz="2400"/>
              <a:t>.</a:t>
            </a:r>
          </a:p>
          <a:p>
            <a:r>
              <a:rPr lang="en-US" altLang="ko-KR" sz="2400"/>
              <a:t>&gt;&gt;&gt; import re</a:t>
            </a:r>
          </a:p>
          <a:p>
            <a:r>
              <a:rPr lang="en-US" altLang="ko-KR" sz="2400"/>
              <a:t>&gt;&gt;&gt; p = re.compile('ab*')</a:t>
            </a:r>
          </a:p>
          <a:p>
            <a:endParaRPr lang="en-US" altLang="ko-KR" sz="240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/>
              <a:t>re.compile </a:t>
            </a:r>
            <a:r>
              <a:rPr lang="ko-KR" altLang="en-US" sz="2400"/>
              <a:t>을 이용하여 정규표현식</a:t>
            </a:r>
            <a:r>
              <a:rPr lang="en-US" altLang="ko-KR" sz="2400"/>
              <a:t>(</a:t>
            </a:r>
            <a:r>
              <a:rPr lang="ko-KR" altLang="en-US" sz="2400"/>
              <a:t>위 예에서는 </a:t>
            </a:r>
            <a:r>
              <a:rPr lang="en-US" altLang="ko-KR" sz="2400"/>
              <a:t>ab*)</a:t>
            </a:r>
            <a:r>
              <a:rPr lang="ko-KR" altLang="en-US" sz="2400"/>
              <a:t>을 컴파일하고 컴파일된 패턴객체</a:t>
            </a:r>
            <a:r>
              <a:rPr lang="en-US" altLang="ko-KR" sz="2400"/>
              <a:t>(re.compile)</a:t>
            </a:r>
            <a:r>
              <a:rPr lang="ko-KR" altLang="en-US" sz="2400"/>
              <a:t>의 결과로 리턴되는 객체 </a:t>
            </a:r>
            <a:r>
              <a:rPr lang="en-US" altLang="ko-KR" sz="2400"/>
              <a:t>p</a:t>
            </a:r>
            <a:r>
              <a:rPr lang="ko-KR" altLang="en-US" sz="2400"/>
              <a:t>를 이용하여 그 이후 작업을 수행한다</a:t>
            </a:r>
            <a:r>
              <a:rPr lang="en-US" altLang="ko-KR" sz="240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="" xmlns:a16="http://schemas.microsoft.com/office/drawing/2014/main" id="{852737DC-53D7-46C9-ABBB-85881FEB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정규식에서 사용하는 다양한 함수들</a:t>
            </a:r>
            <a:r>
              <a:rPr lang="en-US" altLang="ko-KR" sz="2800" dirty="0"/>
              <a:t>(review)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02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292E03E-DCEE-40CA-B8C1-F0248418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9327DA0-CD59-43E2-AAD1-8A8F43323CCC}"/>
              </a:ext>
            </a:extLst>
          </p:cNvPr>
          <p:cNvSpPr txBox="1"/>
          <p:nvPr/>
        </p:nvSpPr>
        <p:spPr>
          <a:xfrm>
            <a:off x="101289" y="65991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예외 처리 후 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="" xmlns:a16="http://schemas.microsoft.com/office/drawing/2014/main" id="{08CABDCE-8692-45D8-B88D-617B71E9CA5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" y="1403774"/>
            <a:ext cx="8964613" cy="4365485"/>
          </a:xfrm>
        </p:spPr>
      </p:pic>
    </p:spTree>
    <p:extLst>
      <p:ext uri="{BB962C8B-B14F-4D97-AF65-F5344CB8AC3E}">
        <p14:creationId xmlns:p14="http://schemas.microsoft.com/office/powerpoint/2010/main" val="2671195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ko-KR" altLang="en-US" sz="3600" dirty="0"/>
              <a:t>정규식에서 사용하는 다양한 함수들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1724" y="1052736"/>
            <a:ext cx="8709610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/>
              <a:t>컴파일 된 패턴 객체는 다음과 같은 </a:t>
            </a:r>
            <a:r>
              <a:rPr lang="en-US" altLang="ko-KR" sz="2000"/>
              <a:t>4</a:t>
            </a:r>
            <a:r>
              <a:rPr lang="ko-KR" altLang="en-US" sz="2000"/>
              <a:t>가지 메쏘드를 제공한다</a:t>
            </a:r>
            <a:r>
              <a:rPr lang="en-US" altLang="ko-KR" sz="2000"/>
              <a:t>.</a:t>
            </a:r>
          </a:p>
          <a:p>
            <a:endParaRPr lang="en-US" altLang="ko-KR" sz="2000" b="1"/>
          </a:p>
          <a:p>
            <a:r>
              <a:rPr lang="en-US" altLang="ko-KR" sz="2000" b="1"/>
              <a:t>Method       </a:t>
            </a:r>
            <a:r>
              <a:rPr lang="ko-KR" altLang="en-US" sz="2000"/>
              <a:t>목적</a:t>
            </a:r>
          </a:p>
          <a:p>
            <a:endParaRPr lang="en-US" altLang="ko-KR" sz="2000"/>
          </a:p>
          <a:p>
            <a:r>
              <a:rPr lang="en-US" altLang="ko-KR" sz="2000"/>
              <a:t>match()        </a:t>
            </a:r>
            <a:r>
              <a:rPr lang="ko-KR" altLang="en-US" sz="2000"/>
              <a:t>문자열의 </a:t>
            </a:r>
            <a:r>
              <a:rPr lang="ko-KR" altLang="en-US" sz="2000">
                <a:solidFill>
                  <a:srgbClr val="FF0000"/>
                </a:solidFill>
              </a:rPr>
              <a:t>처음</a:t>
            </a:r>
            <a:r>
              <a:rPr lang="ko-KR" altLang="en-US" sz="2000"/>
              <a:t>부터 정규식과 매치되는지 조사한다</a:t>
            </a:r>
            <a:r>
              <a:rPr lang="en-US" altLang="ko-KR" sz="2000"/>
              <a:t>.</a:t>
            </a:r>
          </a:p>
          <a:p>
            <a:endParaRPr lang="en-US" altLang="ko-KR" sz="2000"/>
          </a:p>
          <a:p>
            <a:r>
              <a:rPr lang="en-US" altLang="ko-KR" sz="2000"/>
              <a:t>search()        </a:t>
            </a:r>
            <a:r>
              <a:rPr lang="ko-KR" altLang="en-US" sz="2000"/>
              <a:t>문자열 </a:t>
            </a:r>
            <a:r>
              <a:rPr lang="ko-KR" altLang="en-US" sz="2000">
                <a:solidFill>
                  <a:srgbClr val="FF0000"/>
                </a:solidFill>
              </a:rPr>
              <a:t>전체</a:t>
            </a:r>
            <a:r>
              <a:rPr lang="ko-KR" altLang="en-US" sz="2000"/>
              <a:t>를 검색하여 정규식과 매치되는지 조사한다</a:t>
            </a:r>
            <a:r>
              <a:rPr lang="en-US" altLang="ko-KR" sz="2000"/>
              <a:t>.</a:t>
            </a:r>
          </a:p>
          <a:p>
            <a:endParaRPr lang="en-US" altLang="ko-KR" sz="2000"/>
          </a:p>
          <a:p>
            <a:r>
              <a:rPr lang="en-US" altLang="ko-KR" sz="2000"/>
              <a:t>findall()        </a:t>
            </a:r>
            <a:r>
              <a:rPr lang="ko-KR" altLang="en-US" sz="2000"/>
              <a:t>정규식과 매치되는 모든 문자열</a:t>
            </a:r>
            <a:r>
              <a:rPr lang="en-US" altLang="ko-KR" sz="2000"/>
              <a:t>(substring)</a:t>
            </a:r>
            <a:r>
              <a:rPr lang="ko-KR" altLang="en-US" sz="2000"/>
              <a:t>을 리스트로 리턴                            </a:t>
            </a:r>
            <a:endParaRPr lang="en-US" altLang="ko-KR" sz="2000"/>
          </a:p>
          <a:p>
            <a:r>
              <a:rPr lang="en-US" altLang="ko-KR" sz="2000"/>
              <a:t>                  </a:t>
            </a:r>
            <a:r>
              <a:rPr lang="ko-KR" altLang="en-US" sz="2000"/>
              <a:t>한다</a:t>
            </a:r>
          </a:p>
          <a:p>
            <a:endParaRPr lang="en-US" altLang="ko-KR" sz="2000"/>
          </a:p>
          <a:p>
            <a:r>
              <a:rPr lang="en-US" altLang="ko-KR" sz="2000"/>
              <a:t>finditer()       </a:t>
            </a:r>
            <a:r>
              <a:rPr lang="ko-KR" altLang="en-US" sz="2000"/>
              <a:t>정규식과 매치되는 모든 문자열</a:t>
            </a:r>
            <a:r>
              <a:rPr lang="en-US" altLang="ko-KR" sz="2000"/>
              <a:t>(substring)</a:t>
            </a:r>
            <a:r>
              <a:rPr lang="ko-KR" altLang="en-US" sz="2000"/>
              <a:t>을 </a:t>
            </a:r>
            <a:r>
              <a:rPr lang="en-US" altLang="ko-KR" sz="2000"/>
              <a:t>iterator </a:t>
            </a:r>
            <a:r>
              <a:rPr lang="ko-KR" altLang="en-US" sz="2000"/>
              <a:t>객체로               </a:t>
            </a:r>
            <a:endParaRPr lang="en-US" altLang="ko-KR" sz="2000"/>
          </a:p>
          <a:p>
            <a:r>
              <a:rPr lang="en-US" altLang="ko-KR" sz="2000"/>
              <a:t>                  </a:t>
            </a:r>
            <a:r>
              <a:rPr lang="ko-KR" altLang="en-US" sz="2000"/>
              <a:t>리턴한다</a:t>
            </a:r>
            <a:endParaRPr lang="en-US" altLang="ko-KR" sz="2000"/>
          </a:p>
          <a:p>
            <a:endParaRPr lang="en-US" altLang="ko-KR" sz="200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/>
              <a:t>match, search</a:t>
            </a:r>
            <a:r>
              <a:rPr lang="ko-KR" altLang="en-US" sz="2000"/>
              <a:t>는 정규식과 매치될 때에는 </a:t>
            </a:r>
            <a:r>
              <a:rPr lang="en-US" altLang="ko-KR" sz="2000"/>
              <a:t>match object</a:t>
            </a:r>
            <a:r>
              <a:rPr lang="ko-KR" altLang="en-US" sz="2000"/>
              <a:t>를 리턴하고 매치되지 않을 경우에는 </a:t>
            </a:r>
            <a:r>
              <a:rPr lang="en-US" altLang="ko-KR" sz="2000"/>
              <a:t>None</a:t>
            </a:r>
            <a:r>
              <a:rPr lang="ko-KR" altLang="en-US" sz="2000"/>
              <a:t>을 리턴한다</a:t>
            </a:r>
            <a:r>
              <a:rPr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551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70" y="829161"/>
            <a:ext cx="143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ko-KR" sz="2400" b="1"/>
              <a:t>match</a:t>
            </a:r>
            <a:endParaRPr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221724" y="1405225"/>
            <a:ext cx="8709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/>
              <a:t>&gt;&gt;&gt; import re</a:t>
            </a:r>
          </a:p>
          <a:p>
            <a:r>
              <a:rPr lang="en-US" altLang="ko-KR" sz="2400"/>
              <a:t>&gt;&gt;&gt; p = re.compile('[a-z]+')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2297" y="2547946"/>
            <a:ext cx="8767891" cy="3089495"/>
            <a:chOff x="182870" y="3995772"/>
            <a:chExt cx="8767891" cy="3089495"/>
          </a:xfrm>
        </p:grpSpPr>
        <p:sp>
          <p:nvSpPr>
            <p:cNvPr id="5" name="TextBox 4"/>
            <p:cNvSpPr txBox="1"/>
            <p:nvPr/>
          </p:nvSpPr>
          <p:spPr>
            <a:xfrm>
              <a:off x="182870" y="4409817"/>
              <a:ext cx="8748464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/>
                <a:t>&gt;&gt;&gt; m = p.match("python")</a:t>
              </a:r>
            </a:p>
            <a:p>
              <a:r>
                <a:rPr lang="en-US" altLang="ko-KR" sz="2400"/>
                <a:t>&gt;&gt;&gt; print(m)</a:t>
              </a:r>
            </a:p>
            <a:p>
              <a:r>
                <a:rPr lang="en-US" altLang="ko-KR" sz="2400"/>
                <a:t>&lt;_sre.SRE_Match object at 0x01F3F9F8&gt;</a:t>
              </a:r>
              <a:endParaRPr lang="ko-KR" altLang="en-US" sz="24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3528" y="3995772"/>
              <a:ext cx="925253" cy="461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/>
                <a:t>&lt;</a:t>
              </a:r>
              <a:r>
                <a:rPr lang="ko-KR" altLang="en-US" sz="2400"/>
                <a:t>예</a:t>
              </a:r>
              <a:r>
                <a:rPr lang="en-US" altLang="ko-KR" sz="2400"/>
                <a:t>&gt;</a:t>
              </a:r>
              <a:endParaRPr lang="ko-KR" altLang="en-US" sz="24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2297" y="5884938"/>
              <a:ext cx="8748464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/>
                <a:t>&gt;&gt;&gt; m = p.match("3 python")</a:t>
              </a:r>
            </a:p>
            <a:p>
              <a:r>
                <a:rPr lang="en-US" altLang="ko-KR" sz="2400"/>
                <a:t>&gt;&gt;&gt; print(m)</a:t>
              </a:r>
            </a:p>
            <a:p>
              <a:r>
                <a:rPr lang="en-US" altLang="ko-KR" sz="2400"/>
                <a:t>None</a:t>
              </a:r>
              <a:endParaRPr lang="ko-KR" altLang="en-US" sz="2400"/>
            </a:p>
          </p:txBody>
        </p:sp>
      </p:grpSp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00DBE392-A4F0-4C54-8B13-91E3C71D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정규식에서 사용하는 다양한 함수들</a:t>
            </a:r>
            <a:r>
              <a:rPr lang="en-US" altLang="ko-KR" sz="2800" dirty="0"/>
              <a:t>(review)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76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1724" y="1052736"/>
            <a:ext cx="8709610" cy="40934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/>
              <a:t>match</a:t>
            </a:r>
            <a:r>
              <a:rPr lang="ko-KR" altLang="en-US" sz="2000"/>
              <a:t>의 결과로 </a:t>
            </a:r>
            <a:r>
              <a:rPr lang="en-US" altLang="ko-KR" sz="2000"/>
              <a:t>match object </a:t>
            </a:r>
            <a:r>
              <a:rPr lang="ko-KR" altLang="en-US" sz="2000"/>
              <a:t>또는 </a:t>
            </a:r>
            <a:r>
              <a:rPr lang="en-US" altLang="ko-KR" sz="2000"/>
              <a:t>None</a:t>
            </a:r>
            <a:r>
              <a:rPr lang="ko-KR" altLang="en-US" sz="2000"/>
              <a:t>이 리턴되기 때문에 보통 파이썬 정규식 프로그램은 다음과같은 흐름으로 작성한다</a:t>
            </a:r>
            <a:r>
              <a:rPr lang="en-US" altLang="ko-KR" sz="200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/>
          </a:p>
          <a:p>
            <a:r>
              <a:rPr lang="en-US" altLang="ko-KR" sz="2000"/>
              <a:t>p = re.compile(</a:t>
            </a:r>
            <a:r>
              <a:rPr lang="ko-KR" altLang="en-US" sz="2000"/>
              <a:t>정규표현식</a:t>
            </a:r>
            <a:r>
              <a:rPr lang="en-US" altLang="ko-KR" sz="2000"/>
              <a:t>)</a:t>
            </a:r>
          </a:p>
          <a:p>
            <a:r>
              <a:rPr lang="en-US" altLang="ko-KR" sz="2000"/>
              <a:t>m = p.match( 'string goes here' )</a:t>
            </a:r>
          </a:p>
          <a:p>
            <a:r>
              <a:rPr lang="en-US" altLang="ko-KR" sz="2000"/>
              <a:t>if m:</a:t>
            </a:r>
          </a:p>
          <a:p>
            <a:r>
              <a:rPr lang="en-US" altLang="ko-KR" sz="2000"/>
              <a:t>    print('Match found: ', m.group())</a:t>
            </a:r>
          </a:p>
          <a:p>
            <a:r>
              <a:rPr lang="en-US" altLang="ko-KR" sz="2000"/>
              <a:t>else:</a:t>
            </a:r>
          </a:p>
          <a:p>
            <a:r>
              <a:rPr lang="en-US" altLang="ko-KR" sz="2000"/>
              <a:t>    print('No match')</a:t>
            </a:r>
          </a:p>
          <a:p>
            <a:endParaRPr lang="en-US" altLang="ko-KR" sz="2000"/>
          </a:p>
          <a:p>
            <a:endParaRPr lang="en-US" altLang="ko-KR" sz="200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/>
              <a:t>즉</a:t>
            </a:r>
            <a:r>
              <a:rPr lang="en-US" altLang="ko-KR" sz="2000"/>
              <a:t>, match object</a:t>
            </a:r>
            <a:r>
              <a:rPr lang="ko-KR" altLang="en-US" sz="2000"/>
              <a:t>의 결과가 있을 때만 그 후속 작업을 수행하겠다는 의도이다</a:t>
            </a:r>
            <a:r>
              <a:rPr lang="en-US" altLang="ko-KR" sz="200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="" xmlns:a16="http://schemas.microsoft.com/office/drawing/2014/main" id="{CBE6632B-60AA-40F1-A76B-0EC7F1FF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정규식에서 사용하는 다양한 함수들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44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8D7B0A5-7B1B-415E-853B-1FBF2602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정규식에서 사용하는 다양한 함수들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14AD1C7D-6090-470D-8546-085920B57DE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8700"/>
            <a:ext cx="8964613" cy="3214627"/>
          </a:xfrm>
        </p:spPr>
      </p:pic>
    </p:spTree>
    <p:extLst>
      <p:ext uri="{BB962C8B-B14F-4D97-AF65-F5344CB8AC3E}">
        <p14:creationId xmlns:p14="http://schemas.microsoft.com/office/powerpoint/2010/main" val="148328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70" y="829161"/>
            <a:ext cx="1468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ko-KR" sz="2400" b="1"/>
              <a:t>search</a:t>
            </a:r>
            <a:endParaRPr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221724" y="1405225"/>
            <a:ext cx="8709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/>
              <a:t>&gt;&gt;&gt; import re</a:t>
            </a:r>
          </a:p>
          <a:p>
            <a:r>
              <a:rPr lang="en-US" altLang="ko-KR" sz="2400"/>
              <a:t>&gt;&gt;&gt; p = re.compile('[a-z]+')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2297" y="2547946"/>
            <a:ext cx="8767891" cy="3089495"/>
            <a:chOff x="182870" y="3995772"/>
            <a:chExt cx="8767891" cy="3089495"/>
          </a:xfrm>
        </p:grpSpPr>
        <p:sp>
          <p:nvSpPr>
            <p:cNvPr id="5" name="TextBox 4"/>
            <p:cNvSpPr txBox="1"/>
            <p:nvPr/>
          </p:nvSpPr>
          <p:spPr>
            <a:xfrm>
              <a:off x="182870" y="4409817"/>
              <a:ext cx="8748464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/>
                <a:t>&gt;&gt;&gt; m = p.search("python")</a:t>
              </a:r>
            </a:p>
            <a:p>
              <a:r>
                <a:rPr lang="en-US" altLang="ko-KR" sz="2400"/>
                <a:t>&gt;&gt;&gt; print(m)</a:t>
              </a:r>
            </a:p>
            <a:p>
              <a:r>
                <a:rPr lang="en-US" altLang="ko-KR" sz="2400"/>
                <a:t>&lt;_sre.SRE_Match object at 0x01F3FA68&gt;</a:t>
              </a:r>
              <a:endParaRPr lang="ko-KR" altLang="en-US" sz="24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3528" y="3995772"/>
              <a:ext cx="925253" cy="461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/>
                <a:t>&lt;</a:t>
              </a:r>
              <a:r>
                <a:rPr lang="ko-KR" altLang="en-US" sz="2400"/>
                <a:t>예</a:t>
              </a:r>
              <a:r>
                <a:rPr lang="en-US" altLang="ko-KR" sz="2400"/>
                <a:t>&gt;</a:t>
              </a:r>
              <a:endParaRPr lang="ko-KR" altLang="en-US" sz="24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2297" y="5884938"/>
              <a:ext cx="8748464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/>
                <a:t>&gt;&gt;&gt; m = p.search("3 python")</a:t>
              </a:r>
            </a:p>
            <a:p>
              <a:r>
                <a:rPr lang="en-US" altLang="ko-KR" sz="2400"/>
                <a:t>&gt;&gt;&gt; print(m)</a:t>
              </a:r>
            </a:p>
            <a:p>
              <a:r>
                <a:rPr lang="en-US" altLang="ko-KR" sz="2400"/>
                <a:t>&lt;_sre.SRE_Match object at 0x01F3FA30&gt;</a:t>
              </a:r>
              <a:endParaRPr lang="ko-KR" altLang="en-US" sz="24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8445" y="5877272"/>
            <a:ext cx="697543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/>
              <a:t>match - </a:t>
            </a:r>
            <a:r>
              <a:rPr lang="ko-KR" altLang="en-US" sz="2400"/>
              <a:t>문자열의 처음부터 검색</a:t>
            </a:r>
          </a:p>
          <a:p>
            <a:r>
              <a:rPr lang="en-US" altLang="ko-KR" sz="2400"/>
              <a:t>search - </a:t>
            </a:r>
            <a:r>
              <a:rPr lang="ko-KR" altLang="en-US" sz="2400"/>
              <a:t>문자열내에서 일치하는것이 있는지 검색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FE4F0B0B-D6FD-4923-83A2-80AE8AA1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정규식에서 사용하는 다양한 함수들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6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F026FF-5E9E-4030-999D-8AAC5FCC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정규식에서 사용하는 다양한 함수들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F70E9834-9127-48B8-80AD-DF04342DFC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" y="1178750"/>
            <a:ext cx="8964613" cy="2715602"/>
          </a:xfrm>
        </p:spPr>
      </p:pic>
    </p:spTree>
    <p:extLst>
      <p:ext uri="{BB962C8B-B14F-4D97-AF65-F5344CB8AC3E}">
        <p14:creationId xmlns:p14="http://schemas.microsoft.com/office/powerpoint/2010/main" val="38211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70" y="829161"/>
            <a:ext cx="1724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ko-KR" sz="2400" b="1"/>
              <a:t>findall</a:t>
            </a:r>
            <a:endParaRPr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221724" y="1405225"/>
            <a:ext cx="8709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/>
              <a:t>&gt;&gt;&gt; import re</a:t>
            </a:r>
          </a:p>
          <a:p>
            <a:r>
              <a:rPr lang="en-US" altLang="ko-KR" sz="2400"/>
              <a:t>&gt;&gt;&gt; p = re.compile('[a-z]+')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2297" y="2547946"/>
            <a:ext cx="8767891" cy="2350831"/>
            <a:chOff x="182870" y="3995772"/>
            <a:chExt cx="8767891" cy="2350831"/>
          </a:xfrm>
        </p:grpSpPr>
        <p:sp>
          <p:nvSpPr>
            <p:cNvPr id="5" name="TextBox 4"/>
            <p:cNvSpPr txBox="1"/>
            <p:nvPr/>
          </p:nvSpPr>
          <p:spPr>
            <a:xfrm>
              <a:off x="182870" y="4409817"/>
              <a:ext cx="8748464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/>
                <a:t>&gt;&gt;&gt; result = p.findall("life is too short")</a:t>
              </a:r>
            </a:p>
            <a:p>
              <a:r>
                <a:rPr lang="en-US" altLang="ko-KR" sz="2400"/>
                <a:t>&gt;&gt;&gt; print(result)</a:t>
              </a:r>
            </a:p>
            <a:p>
              <a:r>
                <a:rPr lang="en-US" altLang="ko-KR" sz="2400"/>
                <a:t>['life', 'is', 'too', 'short']</a:t>
              </a:r>
              <a:endParaRPr lang="ko-KR" altLang="en-US" sz="24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3528" y="3995772"/>
              <a:ext cx="925253" cy="461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/>
                <a:t>&lt;</a:t>
              </a:r>
              <a:r>
                <a:rPr lang="ko-KR" altLang="en-US" sz="2400"/>
                <a:t>예</a:t>
              </a:r>
              <a:r>
                <a:rPr lang="en-US" altLang="ko-KR" sz="2400"/>
                <a:t>&gt;</a:t>
              </a:r>
              <a:endParaRPr lang="ko-KR" altLang="en-US" sz="24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2297" y="5884938"/>
              <a:ext cx="874846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ko-KR" altLang="en-US" sz="2400"/>
                <a:t>정규식에 부합하는 모든 문자열을 리스트로 리턴</a:t>
              </a:r>
            </a:p>
          </p:txBody>
        </p:sp>
      </p:grpSp>
      <p:sp>
        <p:nvSpPr>
          <p:cNvPr id="11" name="제목 10">
            <a:extLst>
              <a:ext uri="{FF2B5EF4-FFF2-40B4-BE49-F238E27FC236}">
                <a16:creationId xmlns="" xmlns:a16="http://schemas.microsoft.com/office/drawing/2014/main" id="{481D1232-F452-4B3F-8E84-6181D08E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정규식에서 사용하는 다양한 함수들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9B6D00C-8EC9-4509-A4CE-C77A918F1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정규식에서 사용하는 다양한 함수들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D9962221-D3EE-4D7C-9511-7A146C89E8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088741"/>
            <a:ext cx="8964613" cy="3388706"/>
          </a:xfrm>
        </p:spPr>
      </p:pic>
    </p:spTree>
    <p:extLst>
      <p:ext uri="{BB962C8B-B14F-4D97-AF65-F5344CB8AC3E}">
        <p14:creationId xmlns:p14="http://schemas.microsoft.com/office/powerpoint/2010/main" val="13594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70" y="829161"/>
            <a:ext cx="1724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ko-KR" sz="2400" b="1"/>
              <a:t>finditer</a:t>
            </a:r>
            <a:endParaRPr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221724" y="1405225"/>
            <a:ext cx="8709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/>
              <a:t>&gt;&gt;&gt; import re</a:t>
            </a:r>
          </a:p>
          <a:p>
            <a:r>
              <a:rPr lang="en-US" altLang="ko-KR" sz="2400"/>
              <a:t>&gt;&gt;&gt; p = re.compile('[a-z]+')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02297" y="2547946"/>
            <a:ext cx="8748464" cy="3830365"/>
            <a:chOff x="182870" y="3995772"/>
            <a:chExt cx="8748464" cy="3830365"/>
          </a:xfrm>
        </p:grpSpPr>
        <p:sp>
          <p:nvSpPr>
            <p:cNvPr id="5" name="TextBox 4"/>
            <p:cNvSpPr txBox="1"/>
            <p:nvPr/>
          </p:nvSpPr>
          <p:spPr>
            <a:xfrm>
              <a:off x="182870" y="4409817"/>
              <a:ext cx="8748464" cy="3416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/>
                <a:t>&gt;&gt;&gt; result = p.finditer("life is too short")</a:t>
              </a:r>
            </a:p>
            <a:p>
              <a:r>
                <a:rPr lang="en-US" altLang="ko-KR" sz="2400"/>
                <a:t>&gt;&gt;&gt; print(result)</a:t>
              </a:r>
            </a:p>
            <a:p>
              <a:r>
                <a:rPr lang="en-US" altLang="ko-KR" sz="2400"/>
                <a:t>&lt;callable_iterator object at 0x01F5E390&gt;</a:t>
              </a:r>
            </a:p>
            <a:p>
              <a:r>
                <a:rPr lang="en-US" altLang="ko-KR" sz="2400"/>
                <a:t>&gt;&gt;&gt; for r in result: print(r)</a:t>
              </a:r>
            </a:p>
            <a:p>
              <a:r>
                <a:rPr lang="en-US" altLang="ko-KR" sz="2400"/>
                <a:t>...</a:t>
              </a:r>
            </a:p>
            <a:p>
              <a:r>
                <a:rPr lang="en-US" altLang="ko-KR" sz="2400"/>
                <a:t>&lt;_sre.SRE_Match object at 0x01F3F9F8&gt;</a:t>
              </a:r>
            </a:p>
            <a:p>
              <a:r>
                <a:rPr lang="en-US" altLang="ko-KR" sz="2400"/>
                <a:t>&lt;_sre.SRE_Match object at 0x01F3FAD8&gt;</a:t>
              </a:r>
            </a:p>
            <a:p>
              <a:r>
                <a:rPr lang="en-US" altLang="ko-KR" sz="2400"/>
                <a:t>&lt;_sre.SRE_Match object at 0x01F3FAA0&gt;</a:t>
              </a:r>
            </a:p>
            <a:p>
              <a:r>
                <a:rPr lang="en-US" altLang="ko-KR" sz="2400"/>
                <a:t>&lt;_sre.SRE_Match object at 0x01F3F9F8&gt;</a:t>
              </a:r>
              <a:endParaRPr lang="ko-KR" altLang="en-US" sz="24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3528" y="3995772"/>
              <a:ext cx="925253" cy="461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/>
                <a:t>&lt;</a:t>
              </a:r>
              <a:r>
                <a:rPr lang="ko-KR" altLang="en-US" sz="2400"/>
                <a:t>예</a:t>
              </a:r>
              <a:r>
                <a:rPr lang="en-US" altLang="ko-KR" sz="2400"/>
                <a:t>&gt;</a:t>
              </a:r>
              <a:endParaRPr lang="ko-KR" altLang="en-US" sz="2400"/>
            </a:p>
          </p:txBody>
        </p:sp>
      </p:grp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1A4840CA-B0DB-42E5-8975-2913687E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정규식에서 사용하는 다양한 함수들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0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BE31DB-5D8C-4FE9-A651-78BB79CD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정규식에서 사용하는 다양한 함수들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14C84467-762A-470F-9D85-64AA12CCBF2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969895"/>
            <a:ext cx="8964613" cy="5276986"/>
          </a:xfrm>
        </p:spPr>
      </p:pic>
    </p:spTree>
    <p:extLst>
      <p:ext uri="{BB962C8B-B14F-4D97-AF65-F5344CB8AC3E}">
        <p14:creationId xmlns:p14="http://schemas.microsoft.com/office/powerpoint/2010/main" val="100255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7264993-12EA-4BC0-8B1D-6F911009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에러가 발생할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430D12D-661B-4678-856C-E79A55928C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except </a:t>
            </a:r>
            <a:r>
              <a:rPr lang="ko-KR" altLang="en-US" sz="2800" dirty="0"/>
              <a:t>뒤에 적는 예외를 여러 개 동시에 적는다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6527235-5EEC-429A-88F4-048027EA2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673805"/>
            <a:ext cx="9144000" cy="42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14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5BA824-45BD-43D3-8178-9D8AC46C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정규식에서 활용하는 다양한 함수들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92D12C8-5E11-400E-949F-8560E7D72E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split() </a:t>
            </a:r>
            <a:r>
              <a:rPr lang="ko-KR" altLang="en-US" sz="2800" dirty="0"/>
              <a:t>함수 </a:t>
            </a:r>
            <a:r>
              <a:rPr lang="en-US" altLang="ko-KR" sz="2800" dirty="0"/>
              <a:t>– </a:t>
            </a:r>
            <a:r>
              <a:rPr lang="ko-KR" altLang="en-US" sz="2800" dirty="0"/>
              <a:t>주어진 문자열을 특정 패턴을 기준으로 분리함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3327647-BF0B-4156-8721-C7F27879D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865"/>
            <a:ext cx="9144000" cy="33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B93F3B3-EA54-45C2-A3C2-D9CBAED9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정규식에서 활용하는 다양한 함수들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6A404C-9C8D-4EBF-B623-3818D3D022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sub() </a:t>
            </a:r>
            <a:r>
              <a:rPr lang="ko-KR" altLang="en-US" sz="2800" dirty="0"/>
              <a:t>함수 </a:t>
            </a:r>
            <a:r>
              <a:rPr lang="en-US" altLang="ko-KR" sz="2800" dirty="0"/>
              <a:t>– </a:t>
            </a:r>
            <a:r>
              <a:rPr lang="ko-KR" altLang="en-US" sz="2800" dirty="0"/>
              <a:t>주어진 패턴과 일치하는 문자를 변경함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6EBF9D-741B-45EA-B458-12F41CF2D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" y="1853825"/>
            <a:ext cx="9144000" cy="264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8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C394B9-8F9F-4E18-AF2B-FABCDCF0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주요함수 이름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="" xmlns:a16="http://schemas.microsoft.com/office/drawing/2014/main" id="{F77DB5DB-00ED-4558-B3BA-128A051B545B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63500" y="863715"/>
          <a:ext cx="8964614" cy="549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8430">
                  <a:extLst>
                    <a:ext uri="{9D8B030D-6E8A-4147-A177-3AD203B41FA5}">
                      <a16:colId xmlns="" xmlns:a16="http://schemas.microsoft.com/office/drawing/2014/main" val="1905237077"/>
                    </a:ext>
                  </a:extLst>
                </a:gridCol>
                <a:gridCol w="5086184">
                  <a:extLst>
                    <a:ext uri="{9D8B030D-6E8A-4147-A177-3AD203B41FA5}">
                      <a16:colId xmlns="" xmlns:a16="http://schemas.microsoft.com/office/drawing/2014/main" val="2410109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함수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2832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compile(pattern[, flags])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주어진 패턴을 컴파일하여 </a:t>
                      </a:r>
                      <a:r>
                        <a:rPr lang="ko-KR" altLang="en-US" dirty="0" err="1"/>
                        <a:t>정규식</a:t>
                      </a:r>
                      <a:r>
                        <a:rPr lang="ko-KR" altLang="en-US" dirty="0"/>
                        <a:t> 객체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5341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match(pattern, strings[,flags])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주어진 </a:t>
                      </a:r>
                      <a:r>
                        <a:rPr lang="en-US" altLang="ko-KR" dirty="0"/>
                        <a:t>string</a:t>
                      </a:r>
                      <a:r>
                        <a:rPr lang="ko-KR" altLang="en-US" dirty="0"/>
                        <a:t>의 시작부분부터 해당 </a:t>
                      </a:r>
                      <a:r>
                        <a:rPr lang="en-US" altLang="ko-KR" dirty="0"/>
                        <a:t>pattern</a:t>
                      </a:r>
                      <a:r>
                        <a:rPr lang="ko-KR" altLang="en-US" dirty="0"/>
                        <a:t>이 존재하는지 검사하여 </a:t>
                      </a:r>
                      <a:r>
                        <a:rPr lang="en-US" altLang="ko-KR" dirty="0"/>
                        <a:t>match</a:t>
                      </a:r>
                      <a:r>
                        <a:rPr lang="ko-KR" altLang="en-US" dirty="0"/>
                        <a:t>되는 </a:t>
                      </a:r>
                      <a:r>
                        <a:rPr lang="en-US" altLang="ko-KR" dirty="0"/>
                        <a:t>object </a:t>
                      </a:r>
                      <a:r>
                        <a:rPr lang="ko-KR" altLang="en-US" dirty="0"/>
                        <a:t>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638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search(pattern, strings[,flags])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주어진 </a:t>
                      </a:r>
                      <a:r>
                        <a:rPr lang="en-US" altLang="ko-KR" dirty="0"/>
                        <a:t>string </a:t>
                      </a:r>
                      <a:r>
                        <a:rPr lang="ko-KR" altLang="en-US" dirty="0"/>
                        <a:t>전체가 주어진 </a:t>
                      </a:r>
                      <a:r>
                        <a:rPr lang="en-US" altLang="ko-KR" dirty="0"/>
                        <a:t>pattern</a:t>
                      </a:r>
                      <a:r>
                        <a:rPr lang="ko-KR" altLang="en-US" dirty="0"/>
                        <a:t>과 동일한지 검사하여 </a:t>
                      </a:r>
                      <a:r>
                        <a:rPr lang="en-US" altLang="ko-KR" dirty="0"/>
                        <a:t>match</a:t>
                      </a:r>
                      <a:r>
                        <a:rPr lang="ko-KR" altLang="en-US" dirty="0"/>
                        <a:t>될 경우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691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split(pattern, strings[,</a:t>
                      </a:r>
                      <a:r>
                        <a:rPr lang="en-US" altLang="ko-KR" dirty="0" err="1"/>
                        <a:t>maxplit</a:t>
                      </a:r>
                      <a:r>
                        <a:rPr lang="en-US" altLang="ko-KR" dirty="0"/>
                        <a:t>=0])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주어진 </a:t>
                      </a:r>
                      <a:r>
                        <a:rPr lang="en-US" altLang="ko-KR" dirty="0"/>
                        <a:t>pattern</a:t>
                      </a:r>
                      <a:r>
                        <a:rPr lang="ko-KR" altLang="en-US" dirty="0"/>
                        <a:t>을 구분자로 기준 삼아 </a:t>
                      </a:r>
                      <a:r>
                        <a:rPr lang="en-US" altLang="ko-KR" dirty="0"/>
                        <a:t>string</a:t>
                      </a:r>
                      <a:r>
                        <a:rPr lang="ko-KR" altLang="en-US" dirty="0"/>
                        <a:t>을 분리하여 결과값을 리스트로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2646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findall</a:t>
                      </a:r>
                      <a:r>
                        <a:rPr lang="en-US" altLang="ko-KR" dirty="0"/>
                        <a:t>(pattern, </a:t>
                      </a:r>
                      <a:r>
                        <a:rPr lang="en-US" altLang="ko-KR" dirty="0" err="1"/>
                        <a:t>repl</a:t>
                      </a:r>
                      <a:r>
                        <a:rPr lang="en-US" altLang="ko-KR" dirty="0"/>
                        <a:t>, string[,flags])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주어진 </a:t>
                      </a:r>
                      <a:r>
                        <a:rPr lang="en-US" altLang="ko-KR" dirty="0"/>
                        <a:t>string </a:t>
                      </a:r>
                      <a:r>
                        <a:rPr lang="ko-KR" altLang="en-US" dirty="0"/>
                        <a:t>에서 해당 </a:t>
                      </a:r>
                      <a:r>
                        <a:rPr lang="en-US" altLang="ko-KR" dirty="0"/>
                        <a:t>pattern</a:t>
                      </a:r>
                      <a:r>
                        <a:rPr lang="ko-KR" altLang="en-US" dirty="0"/>
                        <a:t>을 만족하는 문자열을 찾아서 리스트로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64072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sub(pattern, </a:t>
                      </a:r>
                      <a:r>
                        <a:rPr lang="en-US" altLang="ko-KR" dirty="0" err="1"/>
                        <a:t>repl</a:t>
                      </a:r>
                      <a:r>
                        <a:rPr lang="en-US" altLang="ko-KR" dirty="0"/>
                        <a:t>, string[,count=0])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주어진 </a:t>
                      </a:r>
                      <a:r>
                        <a:rPr lang="en-US" altLang="ko-KR" dirty="0"/>
                        <a:t>string</a:t>
                      </a:r>
                      <a:r>
                        <a:rPr lang="ko-KR" altLang="en-US" dirty="0"/>
                        <a:t>에서 </a:t>
                      </a:r>
                      <a:r>
                        <a:rPr lang="en-US" altLang="ko-KR" dirty="0"/>
                        <a:t>pattern</a:t>
                      </a:r>
                      <a:r>
                        <a:rPr lang="ko-KR" altLang="en-US" dirty="0"/>
                        <a:t>과 일치하는 부분을 주어진 </a:t>
                      </a:r>
                      <a:r>
                        <a:rPr lang="en-US" altLang="ko-KR" dirty="0" err="1"/>
                        <a:t>repl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문자로 교체해서 결과 문자를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334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subn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pattern,replstring</a:t>
                      </a:r>
                      <a:r>
                        <a:rPr lang="en-US" altLang="ko-KR" dirty="0"/>
                        <a:t>[,count=0])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</a:t>
                      </a:r>
                      <a:r>
                        <a:rPr lang="ko-KR" altLang="en-US" dirty="0"/>
                        <a:t>와 동일하나 결과로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결과문자열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 err="1"/>
                        <a:t>매칭횟수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를 </a:t>
                      </a:r>
                      <a:r>
                        <a:rPr lang="ko-KR" altLang="en-US" dirty="0" err="1"/>
                        <a:t>튜플로</a:t>
                      </a:r>
                      <a:r>
                        <a:rPr lang="ko-KR" altLang="en-US" dirty="0"/>
                        <a:t>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9587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ecape</a:t>
                      </a:r>
                      <a:r>
                        <a:rPr lang="en-US" altLang="ko-KR" dirty="0"/>
                        <a:t>(string)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영문자나 숫자를 제외한 문자들을 </a:t>
                      </a:r>
                      <a:r>
                        <a:rPr lang="ko-KR" altLang="en-US" dirty="0" err="1"/>
                        <a:t>백슬래쉬로</a:t>
                      </a:r>
                      <a:r>
                        <a:rPr lang="ko-KR" altLang="en-US" dirty="0"/>
                        <a:t> 지정해서 리턴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임의의 문자열을 </a:t>
                      </a:r>
                      <a:r>
                        <a:rPr lang="ko-KR" altLang="en-US" dirty="0" err="1"/>
                        <a:t>정규식</a:t>
                      </a:r>
                      <a:r>
                        <a:rPr lang="ko-KR" altLang="en-US" dirty="0"/>
                        <a:t> 패턴으로 사용할 경우 유용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6375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0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68F86D-054F-4E8F-AAB7-9F063B3F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정규식에서 활용하는 다양한 함수들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0D447D8-5B65-483C-9773-0E6957D868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빈칸 퀴즈 교재 </a:t>
            </a:r>
            <a:r>
              <a:rPr lang="en-US" altLang="ko-KR" dirty="0"/>
              <a:t>pp192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4A3D9B7-57A2-43E6-AAC8-9FF91DCA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2" y="1481945"/>
            <a:ext cx="8961897" cy="42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1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F80BA3E-3650-40CD-A234-515EAE45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정규식에서 활용하는 다양한 함수들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="" xmlns:a16="http://schemas.microsoft.com/office/drawing/2014/main" id="{3DDC0BEA-188C-4D98-A809-4D5A3DDD443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73705"/>
            <a:ext cx="8964613" cy="2294726"/>
          </a:xfr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B3493E4-7D6C-48E6-BB85-1821F3639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" y="3609020"/>
            <a:ext cx="9144000" cy="213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한 명의 사용자로부터 아래와 같은 데이터를 입력 받아 검증한다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입력에 대한 프로그램을 작성한다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첨부된 파일 이용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정규식활용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입력데이터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ID : </a:t>
            </a:r>
            <a:r>
              <a:rPr lang="ko-KR" altLang="en-US" dirty="0" smtClean="0"/>
              <a:t>영문자로 시작하고 </a:t>
            </a:r>
            <a:r>
              <a:rPr lang="ko-KR" altLang="en-US" dirty="0" err="1" smtClean="0"/>
              <a:t>영숫자로</a:t>
            </a:r>
            <a:r>
              <a:rPr lang="ko-KR" altLang="en-US" dirty="0" smtClean="0"/>
              <a:t> 이루어 진다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Password : </a:t>
            </a:r>
            <a:r>
              <a:rPr lang="ko-KR" altLang="en-US" dirty="0" smtClean="0"/>
              <a:t>숫자로 이루어진다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한글이름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한글로만 이루어진다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영문이름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영문자로만 이루어 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일반 전화번호 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지역번호</a:t>
            </a:r>
            <a:r>
              <a:rPr lang="en-US" altLang="ko-KR" dirty="0" smtClean="0"/>
              <a:t>(2-3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국번</a:t>
            </a:r>
            <a:r>
              <a:rPr lang="en-US" altLang="ko-KR" dirty="0" smtClean="0"/>
              <a:t>(3-4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)-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(4</a:t>
            </a:r>
            <a:r>
              <a:rPr lang="ko-KR" altLang="en-US" dirty="0" smtClean="0"/>
              <a:t>자리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숫자로 구성된다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이메일</a:t>
            </a:r>
            <a:r>
              <a:rPr lang="ko-KR" altLang="en-US" dirty="0" smtClean="0"/>
              <a:t> 주소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형식을 따른다</a:t>
            </a:r>
            <a:r>
              <a:rPr lang="en-US" altLang="ko-KR" dirty="0" smtClean="0"/>
              <a:t>.(@</a:t>
            </a:r>
            <a:r>
              <a:rPr lang="ko-KR" altLang="en-US" dirty="0" smtClean="0"/>
              <a:t>를 기준으로 앞뒤로 영문자나 숫자로 이루어진다</a:t>
            </a:r>
            <a:r>
              <a:rPr lang="en-US" altLang="ko-KR" dirty="0" smtClean="0"/>
              <a:t>.)</a:t>
            </a:r>
          </a:p>
          <a:p>
            <a:pPr lvl="1"/>
            <a:r>
              <a:rPr lang="ko-KR" altLang="en-US" dirty="0" smtClean="0"/>
              <a:t>주민번호 </a:t>
            </a:r>
            <a:r>
              <a:rPr lang="en-US" altLang="ko-KR" dirty="0" smtClean="0"/>
              <a:t>: - </a:t>
            </a:r>
            <a:r>
              <a:rPr lang="ko-KR" altLang="en-US" dirty="0" smtClean="0"/>
              <a:t>를 기준으로 앞에 생년월일 </a:t>
            </a:r>
            <a:r>
              <a:rPr lang="en-US" altLang="ko-KR" dirty="0" smtClean="0"/>
              <a:t>6</a:t>
            </a:r>
            <a:r>
              <a:rPr lang="ko-KR" altLang="en-US" dirty="0" smtClean="0"/>
              <a:t>자리 숫자 뒤에 첫 숫자 </a:t>
            </a:r>
            <a:r>
              <a:rPr lang="en-US" altLang="ko-KR" dirty="0" smtClean="0"/>
              <a:t>1-4 </a:t>
            </a:r>
            <a:r>
              <a:rPr lang="ko-KR" altLang="en-US" dirty="0" smtClean="0"/>
              <a:t>뒤로 </a:t>
            </a:r>
            <a:r>
              <a:rPr lang="en-US" altLang="ko-KR" dirty="0" smtClean="0"/>
              <a:t>6</a:t>
            </a:r>
            <a:r>
              <a:rPr lang="ko-KR" altLang="en-US" dirty="0" smtClean="0"/>
              <a:t>자가 표현된다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IP</a:t>
            </a:r>
            <a:r>
              <a:rPr lang="ko-KR" altLang="en-US" dirty="0" smtClean="0"/>
              <a:t> 주소 </a:t>
            </a:r>
            <a:r>
              <a:rPr lang="en-US" altLang="ko-KR" dirty="0" smtClean="0"/>
              <a:t>:  </a:t>
            </a:r>
            <a:r>
              <a:rPr lang="en-US" altLang="ko-KR" dirty="0" err="1" smtClean="0"/>
              <a:t>xxx.xxx.xxx.xxx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형식을 갖는다</a:t>
            </a:r>
            <a:r>
              <a:rPr lang="en-US" altLang="ko-KR" dirty="0" smtClean="0"/>
              <a:t>. 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1-3</a:t>
            </a:r>
            <a:r>
              <a:rPr lang="ko-KR" altLang="en-US" dirty="0" smtClean="0"/>
              <a:t>자리 숫자가 가능하다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자기소개서파일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파일은 파일이름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확장자로</a:t>
            </a:r>
            <a:r>
              <a:rPr lang="ko-KR" altLang="en-US" dirty="0" smtClean="0"/>
              <a:t> 구성된다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파일이름은 공백으로 시작되면 안되고 </a:t>
            </a:r>
            <a:r>
              <a:rPr lang="ko-KR" altLang="en-US" dirty="0" err="1" smtClean="0"/>
              <a:t>확장자는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txt|pdf|hwp|xls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하나가 사용된다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 내용으로 프로그램을 완성 후 검증이 </a:t>
            </a:r>
            <a:r>
              <a:rPr lang="ko-KR" altLang="en-US" dirty="0"/>
              <a:t>완료되는 데이터는 </a:t>
            </a:r>
            <a:r>
              <a:rPr lang="en-US" altLang="ko-KR" dirty="0"/>
              <a:t>member list</a:t>
            </a:r>
            <a:r>
              <a:rPr lang="ko-KR" altLang="en-US" dirty="0"/>
              <a:t>에 </a:t>
            </a:r>
            <a:r>
              <a:rPr lang="ko-KR" altLang="en-US" dirty="0" smtClean="0"/>
              <a:t>추가되도록 </a:t>
            </a:r>
            <a:r>
              <a:rPr lang="ko-KR" altLang="en-US" dirty="0"/>
              <a:t>프로그램을 </a:t>
            </a:r>
            <a:r>
              <a:rPr lang="ko-KR" altLang="en-US" dirty="0" smtClean="0"/>
              <a:t>수정하여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일수정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py</a:t>
            </a:r>
            <a:r>
              <a:rPr lang="ko-KR" altLang="en-US" dirty="0" smtClean="0"/>
              <a:t>로 저장하시오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제출파일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2</a:t>
            </a:r>
            <a:r>
              <a:rPr lang="ko-KR" altLang="en-US" b="1" dirty="0" smtClean="0"/>
              <a:t>월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일 수정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py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각 프로그램 실행 </a:t>
            </a:r>
            <a:r>
              <a:rPr lang="ko-KR" altLang="en-US" b="1" dirty="0" err="1" smtClean="0"/>
              <a:t>캡쳐가</a:t>
            </a:r>
            <a:r>
              <a:rPr lang="ko-KR" altLang="en-US" b="1" dirty="0" smtClean="0"/>
              <a:t> 첨부된 보고서</a:t>
            </a:r>
            <a:endParaRPr lang="en-US" altLang="ko-KR" b="1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69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7264993-12EA-4BC0-8B1D-6F911009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에러가 발생할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430D12D-661B-4678-856C-E79A55928C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except </a:t>
            </a:r>
            <a:r>
              <a:rPr lang="ko-KR" altLang="en-US" sz="2800" dirty="0"/>
              <a:t>절을 여러 개 별도로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CD390BC-5DD1-4827-A193-BABE05583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388"/>
            <a:ext cx="9144000" cy="441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0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DD6B75-8F43-42B4-99E7-7894298A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7AADA26-7572-4B68-AB1F-669F7E2426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0" y="510406"/>
            <a:ext cx="8963994" cy="5669958"/>
          </a:xfrm>
        </p:spPr>
        <p:txBody>
          <a:bodyPr/>
          <a:lstStyle/>
          <a:p>
            <a:r>
              <a:rPr lang="ko-KR" altLang="en-US" dirty="0"/>
              <a:t>예외와 정상 경우를 모두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D0E01A5-D3B3-4120-8892-06D1DF2A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" y="1135022"/>
            <a:ext cx="9144000" cy="5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480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2488</TotalTime>
  <Words>1656</Words>
  <Application>Microsoft Office PowerPoint</Application>
  <PresentationFormat>화면 슬라이드 쇼(4:3)</PresentationFormat>
  <Paragraphs>300</Paragraphs>
  <Slides>75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6" baseType="lpstr">
      <vt:lpstr>Office 테마</vt:lpstr>
      <vt:lpstr>예외처리</vt:lpstr>
      <vt:lpstr>예외 처리</vt:lpstr>
      <vt:lpstr>예외 처리 예(입력 값 오류)</vt:lpstr>
      <vt:lpstr>예외 처리 예</vt:lpstr>
      <vt:lpstr>예외 처리 예(0으로 나눈 오류)</vt:lpstr>
      <vt:lpstr>예외 처리 예</vt:lpstr>
      <vt:lpstr>여러 에러가 발생할 경우</vt:lpstr>
      <vt:lpstr>여러 에러가 발생할 경우</vt:lpstr>
      <vt:lpstr>예외 처리 예제</vt:lpstr>
      <vt:lpstr>예외 처리 예제</vt:lpstr>
      <vt:lpstr>사용자 지정 예외</vt:lpstr>
      <vt:lpstr>사용자 지정 예외</vt:lpstr>
      <vt:lpstr>에러 종류</vt:lpstr>
      <vt:lpstr>에러 종류</vt:lpstr>
      <vt:lpstr>에러 종류</vt:lpstr>
      <vt:lpstr>정규식</vt:lpstr>
      <vt:lpstr>정규식</vt:lpstr>
      <vt:lpstr>정규표현식</vt:lpstr>
      <vt:lpstr>정규표현식은 왜 필요한가?</vt:lpstr>
      <vt:lpstr>구현 코드</vt:lpstr>
      <vt:lpstr>만약 정규식을 사용한다면</vt:lpstr>
      <vt:lpstr>정규식</vt:lpstr>
      <vt:lpstr>주요 정규식 기호 -메타 문자 교재 pp176</vt:lpstr>
      <vt:lpstr>주요 정규식 기호 – 메타 문자</vt:lpstr>
      <vt:lpstr>주요 정규식 기호 - 메타문자</vt:lpstr>
      <vt:lpstr>주요 정규 표현식 – 메타문자</vt:lpstr>
      <vt:lpstr>re 모듈 사용방법 -1</vt:lpstr>
      <vt:lpstr>정규식</vt:lpstr>
      <vt:lpstr>re 모듈 사용방법 -2</vt:lpstr>
      <vt:lpstr>정규식</vt:lpstr>
      <vt:lpstr>정규식</vt:lpstr>
      <vt:lpstr>정규식</vt:lpstr>
      <vt:lpstr>정규식</vt:lpstr>
      <vt:lpstr>정규식</vt:lpstr>
      <vt:lpstr>정규식 기초 문법 사용 설명</vt:lpstr>
      <vt:lpstr>정규식 기초 문법 사용 정리</vt:lpstr>
      <vt:lpstr>정규식 기초 문법 사용 정리</vt:lpstr>
      <vt:lpstr>정규식 기초 문법 사용 정리</vt:lpstr>
      <vt:lpstr>정규식 기초 문법 사용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정규식 기초 문법 정리</vt:lpstr>
      <vt:lpstr>match object 방법 활용하기</vt:lpstr>
      <vt:lpstr>match object 방법 활용하기</vt:lpstr>
      <vt:lpstr>match object 활용</vt:lpstr>
      <vt:lpstr>정규식에서 사용하는 다양한 함수들(review)</vt:lpstr>
      <vt:lpstr>정규식에서 사용하는 다양한 함수들</vt:lpstr>
      <vt:lpstr>정규식에서 사용하는 다양한 함수들(review)</vt:lpstr>
      <vt:lpstr>정규식에서 사용하는 다양한 함수들</vt:lpstr>
      <vt:lpstr>정규식에서 사용하는 다양한 함수들</vt:lpstr>
      <vt:lpstr>정규식에서 사용하는 다양한 함수들</vt:lpstr>
      <vt:lpstr>정규식에서 사용하는 다양한 함수들</vt:lpstr>
      <vt:lpstr>정규식에서 사용하는 다양한 함수들</vt:lpstr>
      <vt:lpstr>정규식에서 사용하는 다양한 함수들</vt:lpstr>
      <vt:lpstr>정규식에서 사용하는 다양한 함수들</vt:lpstr>
      <vt:lpstr>정규식에서 사용하는 다양한 함수들</vt:lpstr>
      <vt:lpstr>정규식에서 활용하는 다양한 함수들</vt:lpstr>
      <vt:lpstr>정규식에서 활용하는 다양한 함수들</vt:lpstr>
      <vt:lpstr>주요함수 이름</vt:lpstr>
      <vt:lpstr>정규식에서 활용하는 다양한 함수들</vt:lpstr>
      <vt:lpstr>정규식에서 활용하는 다양한 함수들</vt:lpstr>
      <vt:lpstr>실습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student</cp:lastModifiedBy>
  <cp:revision>239</cp:revision>
  <dcterms:created xsi:type="dcterms:W3CDTF">2012-07-23T02:34:37Z</dcterms:created>
  <dcterms:modified xsi:type="dcterms:W3CDTF">2018-02-05T08:02:58Z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